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Average"/>
      <p:regular r:id="rId28"/>
    </p:embeddedFont>
    <p:embeddedFont>
      <p:font typeface="Oswald"/>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Average-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Oswald-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
              <a:t>Advertisement page has details about the features and information regarding the apartments, This page is developed using html,css stylings and bootstrap. This page has navbar which is used to navigate to all other pages in this </a:t>
            </a:r>
            <a:r>
              <a:rPr lang="en"/>
              <a:t>web application</a:t>
            </a:r>
            <a:r>
              <a:rPr lang="en"/>
              <a: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04fec77c9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04fec77c9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04fec77c9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04fec77c9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04fec77c9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04fec77c9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04fec77c9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04fec77c9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05c0af112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05c0af112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04fec77c93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04fec77c93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 name="Google Shape;8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2"/>
          <p:cNvSpPr txBox="1"/>
          <p:nvPr>
            <p:ph type="ctrTitle"/>
          </p:nvPr>
        </p:nvSpPr>
        <p:spPr>
          <a:xfrm>
            <a:off x="671258" y="990800"/>
            <a:ext cx="7801500" cy="17301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9" name="Google Shape;19;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0" name="Google Shape;20;p3"/>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3" name="Google Shape;23;p4"/>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4"/>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5" name="Google Shape;25;p4"/>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5"/>
          <p:cNvSpPr txBox="1"/>
          <p:nvPr>
            <p:ph type="title"/>
          </p:nvPr>
        </p:nvSpPr>
        <p:spPr>
          <a:xfrm>
            <a:off x="671250" y="2141250"/>
            <a:ext cx="7852200" cy="8610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8" name="Google Shape;28;p5"/>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rgbClr val="134F5C"/>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1pPr>
            <a:lvl2pPr lvl="1"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2pPr>
            <a:lvl3pPr lvl="2"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3pPr>
            <a:lvl4pPr lvl="3"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4pPr>
            <a:lvl5pPr lvl="4"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5pPr>
            <a:lvl6pPr lvl="5"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6pPr>
            <a:lvl7pPr lvl="6"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7pPr>
            <a:lvl8pPr lvl="7"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8pPr>
            <a:lvl9pPr lvl="8" marR="0" rtl="0" algn="l">
              <a:lnSpc>
                <a:spcPct val="100000"/>
              </a:lnSpc>
              <a:spcBef>
                <a:spcPts val="0"/>
              </a:spcBef>
              <a:spcAft>
                <a:spcPts val="0"/>
              </a:spcAft>
              <a:buClr>
                <a:schemeClr val="dk1"/>
              </a:buClr>
              <a:buSzPts val="3000"/>
              <a:buFont typeface="Oswald"/>
              <a:buNone/>
              <a:defRPr b="0" i="0" sz="3000" u="none" cap="none" strike="noStrike">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accent3"/>
              </a:buClr>
              <a:buSzPts val="1800"/>
              <a:buFont typeface="Average"/>
              <a:buChar char="●"/>
              <a:defRPr b="0" i="0" sz="1800" u="none" cap="none" strike="noStrike">
                <a:solidFill>
                  <a:schemeClr val="accent3"/>
                </a:solidFill>
                <a:latin typeface="Average"/>
                <a:ea typeface="Average"/>
                <a:cs typeface="Average"/>
                <a:sym typeface="Average"/>
              </a:defRPr>
            </a:lvl1pPr>
            <a:lvl2pPr indent="-317500" lvl="1" marL="914400" marR="0" rtl="0" algn="l">
              <a:lnSpc>
                <a:spcPct val="115000"/>
              </a:lnSpc>
              <a:spcBef>
                <a:spcPts val="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2pPr>
            <a:lvl3pPr indent="-317500" lvl="2" marL="1371600" marR="0" rtl="0" algn="l">
              <a:lnSpc>
                <a:spcPct val="115000"/>
              </a:lnSpc>
              <a:spcBef>
                <a:spcPts val="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3pPr>
            <a:lvl4pPr indent="-317500" lvl="3" marL="1828800" marR="0" rtl="0" algn="l">
              <a:lnSpc>
                <a:spcPct val="115000"/>
              </a:lnSpc>
              <a:spcBef>
                <a:spcPts val="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4pPr>
            <a:lvl5pPr indent="-317500" lvl="4" marL="2286000" marR="0" rtl="0" algn="l">
              <a:lnSpc>
                <a:spcPct val="115000"/>
              </a:lnSpc>
              <a:spcBef>
                <a:spcPts val="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5pPr>
            <a:lvl6pPr indent="-317500" lvl="5" marL="2743200" marR="0" rtl="0" algn="l">
              <a:lnSpc>
                <a:spcPct val="115000"/>
              </a:lnSpc>
              <a:spcBef>
                <a:spcPts val="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6pPr>
            <a:lvl7pPr indent="-317500" lvl="6" marL="3200400" marR="0" rtl="0" algn="l">
              <a:lnSpc>
                <a:spcPct val="115000"/>
              </a:lnSpc>
              <a:spcBef>
                <a:spcPts val="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7pPr>
            <a:lvl8pPr indent="-317500" lvl="7" marL="3657600" marR="0" rtl="0" algn="l">
              <a:lnSpc>
                <a:spcPct val="115000"/>
              </a:lnSpc>
              <a:spcBef>
                <a:spcPts val="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8pPr>
            <a:lvl9pPr indent="-317500" lvl="8" marL="4114800" marR="0" rtl="0" algn="l">
              <a:lnSpc>
                <a:spcPct val="115000"/>
              </a:lnSpc>
              <a:spcBef>
                <a:spcPts val="0"/>
              </a:spcBef>
              <a:spcAft>
                <a:spcPts val="0"/>
              </a:spcAft>
              <a:buClr>
                <a:schemeClr val="accent3"/>
              </a:buClr>
              <a:buSzPts val="1400"/>
              <a:buFont typeface="Average"/>
              <a:buChar char="■"/>
              <a:defRPr b="0" i="0" sz="1400" u="none" cap="none" strike="noStrike">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2.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800"/>
              <a:buNone/>
            </a:pPr>
            <a:r>
              <a:rPr lang="en"/>
              <a:t>REAL ESTATE MANAGEMENT SYSTEM</a:t>
            </a:r>
            <a:endParaRPr/>
          </a:p>
        </p:txBody>
      </p:sp>
      <p:sp>
        <p:nvSpPr>
          <p:cNvPr id="60" name="Google Shape;60;p13"/>
          <p:cNvSpPr txBox="1"/>
          <p:nvPr>
            <p:ph idx="1" type="subTitle"/>
          </p:nvPr>
        </p:nvSpPr>
        <p:spPr>
          <a:xfrm>
            <a:off x="671250" y="3174876"/>
            <a:ext cx="7801500" cy="792600"/>
          </a:xfrm>
          <a:prstGeom prst="rect">
            <a:avLst/>
          </a:prstGeom>
          <a:noFill/>
          <a:ln>
            <a:noFill/>
          </a:ln>
        </p:spPr>
        <p:txBody>
          <a:bodyPr anchorCtr="0" anchor="t" bIns="91425" lIns="91425" spcFirstLastPara="1" rIns="91425" wrap="square" tIns="91425">
            <a:normAutofit/>
          </a:bodyPr>
          <a:lstStyle/>
          <a:p>
            <a:pPr indent="0" lvl="0" marL="0" rtl="0" algn="r">
              <a:lnSpc>
                <a:spcPct val="100000"/>
              </a:lnSpc>
              <a:spcBef>
                <a:spcPts val="0"/>
              </a:spcBef>
              <a:spcAft>
                <a:spcPts val="0"/>
              </a:spcAft>
              <a:buSzPts val="2100"/>
              <a:buNone/>
            </a:pPr>
            <a:r>
              <a:rPr lang="en"/>
              <a:t>-Team Pigeons</a:t>
            </a:r>
            <a:endParaRPr/>
          </a:p>
          <a:p>
            <a:pPr indent="0" lvl="0" marL="0" rtl="0" algn="ctr">
              <a:lnSpc>
                <a:spcPct val="100000"/>
              </a:lnSpc>
              <a:spcBef>
                <a:spcPts val="0"/>
              </a:spcBef>
              <a:spcAft>
                <a:spcPts val="0"/>
              </a:spcAft>
              <a:buSzPts val="21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250325" y="2363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E69138"/>
                </a:solidFill>
              </a:rPr>
              <a:t>HLD(Class diagram)</a:t>
            </a:r>
            <a:endParaRPr>
              <a:solidFill>
                <a:srgbClr val="E69138"/>
              </a:solidFill>
            </a:endParaRPr>
          </a:p>
        </p:txBody>
      </p:sp>
      <p:pic>
        <p:nvPicPr>
          <p:cNvPr id="117" name="Google Shape;117;p22"/>
          <p:cNvPicPr preferRelativeResize="0"/>
          <p:nvPr/>
        </p:nvPicPr>
        <p:blipFill>
          <a:blip r:embed="rId3">
            <a:alphaModFix/>
          </a:blip>
          <a:stretch>
            <a:fillRect/>
          </a:stretch>
        </p:blipFill>
        <p:spPr>
          <a:xfrm>
            <a:off x="896163" y="944075"/>
            <a:ext cx="7106175" cy="40458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chemeClr val="accent4"/>
                </a:solidFill>
              </a:rPr>
              <a:t>Software requirements</a:t>
            </a:r>
            <a:endParaRPr>
              <a:solidFill>
                <a:schemeClr val="accent4"/>
              </a:solidFill>
            </a:endParaRPr>
          </a:p>
        </p:txBody>
      </p:sp>
      <p:sp>
        <p:nvSpPr>
          <p:cNvPr id="123" name="Google Shape;123;p23"/>
          <p:cNvSpPr txBox="1"/>
          <p:nvPr>
            <p:ph idx="1" type="body"/>
          </p:nvPr>
        </p:nvSpPr>
        <p:spPr>
          <a:xfrm>
            <a:off x="311700" y="1152475"/>
            <a:ext cx="8520600" cy="3807000"/>
          </a:xfrm>
          <a:prstGeom prst="rect">
            <a:avLst/>
          </a:prstGeom>
          <a:noFill/>
          <a:ln>
            <a:noFill/>
          </a:ln>
        </p:spPr>
        <p:txBody>
          <a:bodyPr anchorCtr="0" anchor="t" bIns="91425" lIns="91425" spcFirstLastPara="1" rIns="91425" wrap="square" tIns="91425">
            <a:normAutofit fontScale="77500" lnSpcReduction="20000"/>
          </a:bodyPr>
          <a:lstStyle/>
          <a:p>
            <a:pPr indent="0" lvl="0" marL="114300" rtl="0" algn="l">
              <a:lnSpc>
                <a:spcPct val="115000"/>
              </a:lnSpc>
              <a:spcBef>
                <a:spcPts val="0"/>
              </a:spcBef>
              <a:spcAft>
                <a:spcPts val="0"/>
              </a:spcAft>
              <a:buSzPct val="71454"/>
              <a:buNone/>
            </a:pPr>
            <a:r>
              <a:rPr lang="en" sz="2519">
                <a:solidFill>
                  <a:srgbClr val="F9CB9C"/>
                </a:solidFill>
                <a:latin typeface="Georgia"/>
                <a:ea typeface="Georgia"/>
                <a:cs typeface="Georgia"/>
                <a:sym typeface="Georgia"/>
              </a:rPr>
              <a:t>Front end:</a:t>
            </a:r>
            <a:endParaRPr sz="2519">
              <a:solidFill>
                <a:srgbClr val="F9CB9C"/>
              </a:solidFill>
              <a:latin typeface="Georgia"/>
              <a:ea typeface="Georgia"/>
              <a:cs typeface="Georgia"/>
              <a:sym typeface="Georgia"/>
            </a:endParaRPr>
          </a:p>
          <a:p>
            <a:pPr indent="-331148" lvl="0" marL="457200" rtl="0" algn="l">
              <a:lnSpc>
                <a:spcPct val="115000"/>
              </a:lnSpc>
              <a:spcBef>
                <a:spcPts val="1000"/>
              </a:spcBef>
              <a:spcAft>
                <a:spcPts val="0"/>
              </a:spcAft>
              <a:buClr>
                <a:schemeClr val="dk1"/>
              </a:buClr>
              <a:buSzPct val="100000"/>
              <a:buFont typeface="Georgia"/>
              <a:buChar char="●"/>
            </a:pPr>
            <a:r>
              <a:rPr lang="en" sz="2083">
                <a:solidFill>
                  <a:schemeClr val="dk1"/>
                </a:solidFill>
                <a:latin typeface="Georgia"/>
                <a:ea typeface="Georgia"/>
                <a:cs typeface="Georgia"/>
                <a:sym typeface="Georgia"/>
              </a:rPr>
              <a:t>HTML5</a:t>
            </a:r>
            <a:endParaRPr sz="2083">
              <a:solidFill>
                <a:schemeClr val="dk1"/>
              </a:solidFill>
              <a:latin typeface="Georgia"/>
              <a:ea typeface="Georgia"/>
              <a:cs typeface="Georgia"/>
              <a:sym typeface="Georgia"/>
            </a:endParaRPr>
          </a:p>
          <a:p>
            <a:pPr indent="-331148" lvl="0" marL="457200" rtl="0" algn="l">
              <a:lnSpc>
                <a:spcPct val="115000"/>
              </a:lnSpc>
              <a:spcBef>
                <a:spcPts val="1000"/>
              </a:spcBef>
              <a:spcAft>
                <a:spcPts val="0"/>
              </a:spcAft>
              <a:buClr>
                <a:schemeClr val="dk1"/>
              </a:buClr>
              <a:buSzPct val="100000"/>
              <a:buFont typeface="Georgia"/>
              <a:buChar char="●"/>
            </a:pPr>
            <a:r>
              <a:rPr lang="en" sz="2083">
                <a:solidFill>
                  <a:schemeClr val="dk1"/>
                </a:solidFill>
                <a:latin typeface="Georgia"/>
                <a:ea typeface="Georgia"/>
                <a:cs typeface="Georgia"/>
                <a:sym typeface="Georgia"/>
              </a:rPr>
              <a:t>CSS</a:t>
            </a:r>
            <a:endParaRPr sz="2083">
              <a:solidFill>
                <a:schemeClr val="dk1"/>
              </a:solidFill>
              <a:latin typeface="Georgia"/>
              <a:ea typeface="Georgia"/>
              <a:cs typeface="Georgia"/>
              <a:sym typeface="Georgia"/>
            </a:endParaRPr>
          </a:p>
          <a:p>
            <a:pPr indent="-331148" lvl="0" marL="457200" rtl="0" algn="l">
              <a:lnSpc>
                <a:spcPct val="115000"/>
              </a:lnSpc>
              <a:spcBef>
                <a:spcPts val="1000"/>
              </a:spcBef>
              <a:spcAft>
                <a:spcPts val="0"/>
              </a:spcAft>
              <a:buClr>
                <a:schemeClr val="dk1"/>
              </a:buClr>
              <a:buSzPct val="100000"/>
              <a:buFont typeface="Georgia"/>
              <a:buChar char="●"/>
            </a:pPr>
            <a:r>
              <a:rPr lang="en" sz="2083">
                <a:solidFill>
                  <a:schemeClr val="dk1"/>
                </a:solidFill>
                <a:latin typeface="Georgia"/>
                <a:ea typeface="Georgia"/>
                <a:cs typeface="Georgia"/>
                <a:sym typeface="Georgia"/>
              </a:rPr>
              <a:t>JavaScript</a:t>
            </a:r>
            <a:endParaRPr sz="2083">
              <a:solidFill>
                <a:schemeClr val="dk1"/>
              </a:solidFill>
              <a:latin typeface="Georgia"/>
              <a:ea typeface="Georgia"/>
              <a:cs typeface="Georgia"/>
              <a:sym typeface="Georgia"/>
            </a:endParaRPr>
          </a:p>
          <a:p>
            <a:pPr indent="0" lvl="0" marL="114300" rtl="0" algn="l">
              <a:lnSpc>
                <a:spcPct val="115000"/>
              </a:lnSpc>
              <a:spcBef>
                <a:spcPts val="1000"/>
              </a:spcBef>
              <a:spcAft>
                <a:spcPts val="0"/>
              </a:spcAft>
              <a:buSzPct val="70052"/>
              <a:buNone/>
            </a:pPr>
            <a:r>
              <a:rPr lang="en" sz="2569">
                <a:solidFill>
                  <a:srgbClr val="A64D79"/>
                </a:solidFill>
                <a:latin typeface="Georgia"/>
                <a:ea typeface="Georgia"/>
                <a:cs typeface="Georgia"/>
                <a:sym typeface="Georgia"/>
              </a:rPr>
              <a:t>Back-end:</a:t>
            </a:r>
            <a:endParaRPr sz="2569">
              <a:solidFill>
                <a:srgbClr val="A64D79"/>
              </a:solidFill>
              <a:latin typeface="Georgia"/>
              <a:ea typeface="Georgia"/>
              <a:cs typeface="Georgia"/>
              <a:sym typeface="Georgia"/>
            </a:endParaRPr>
          </a:p>
          <a:p>
            <a:pPr indent="-331148" lvl="0" marL="457200" rtl="0" algn="l">
              <a:lnSpc>
                <a:spcPct val="115000"/>
              </a:lnSpc>
              <a:spcBef>
                <a:spcPts val="1000"/>
              </a:spcBef>
              <a:spcAft>
                <a:spcPts val="0"/>
              </a:spcAft>
              <a:buClr>
                <a:schemeClr val="dk1"/>
              </a:buClr>
              <a:buSzPct val="100000"/>
              <a:buFont typeface="Georgia"/>
              <a:buChar char="●"/>
            </a:pPr>
            <a:r>
              <a:rPr lang="en" sz="2083">
                <a:solidFill>
                  <a:schemeClr val="dk1"/>
                </a:solidFill>
                <a:latin typeface="Georgia"/>
                <a:ea typeface="Georgia"/>
                <a:cs typeface="Georgia"/>
                <a:sym typeface="Georgia"/>
              </a:rPr>
              <a:t>Flask 2.0.1</a:t>
            </a:r>
            <a:endParaRPr sz="2083">
              <a:solidFill>
                <a:schemeClr val="dk1"/>
              </a:solidFill>
              <a:latin typeface="Georgia"/>
              <a:ea typeface="Georgia"/>
              <a:cs typeface="Georgia"/>
              <a:sym typeface="Georgia"/>
            </a:endParaRPr>
          </a:p>
          <a:p>
            <a:pPr indent="-331148" lvl="0" marL="457200" rtl="0" algn="l">
              <a:lnSpc>
                <a:spcPct val="115000"/>
              </a:lnSpc>
              <a:spcBef>
                <a:spcPts val="1000"/>
              </a:spcBef>
              <a:spcAft>
                <a:spcPts val="0"/>
              </a:spcAft>
              <a:buClr>
                <a:schemeClr val="dk1"/>
              </a:buClr>
              <a:buSzPct val="100000"/>
              <a:buFont typeface="Georgia"/>
              <a:buChar char="●"/>
            </a:pPr>
            <a:r>
              <a:rPr lang="en" sz="2083">
                <a:solidFill>
                  <a:schemeClr val="dk1"/>
                </a:solidFill>
                <a:latin typeface="Georgia"/>
                <a:ea typeface="Georgia"/>
                <a:cs typeface="Georgia"/>
                <a:sym typeface="Georgia"/>
              </a:rPr>
              <a:t>Jinja TL</a:t>
            </a:r>
            <a:endParaRPr sz="2083">
              <a:solidFill>
                <a:schemeClr val="dk1"/>
              </a:solidFill>
              <a:latin typeface="Georgia"/>
              <a:ea typeface="Georgia"/>
              <a:cs typeface="Georgia"/>
              <a:sym typeface="Georgia"/>
            </a:endParaRPr>
          </a:p>
          <a:p>
            <a:pPr indent="-331148" lvl="0" marL="457200" rtl="0" algn="l">
              <a:lnSpc>
                <a:spcPct val="115000"/>
              </a:lnSpc>
              <a:spcBef>
                <a:spcPts val="1000"/>
              </a:spcBef>
              <a:spcAft>
                <a:spcPts val="0"/>
              </a:spcAft>
              <a:buClr>
                <a:schemeClr val="dk1"/>
              </a:buClr>
              <a:buSzPct val="100000"/>
              <a:buFont typeface="Georgia"/>
              <a:buChar char="●"/>
            </a:pPr>
            <a:r>
              <a:rPr lang="en" sz="2083">
                <a:solidFill>
                  <a:schemeClr val="dk1"/>
                </a:solidFill>
                <a:latin typeface="Georgia"/>
                <a:ea typeface="Georgia"/>
                <a:cs typeface="Georgia"/>
                <a:sym typeface="Georgia"/>
              </a:rPr>
              <a:t>SQLAlchemy</a:t>
            </a:r>
            <a:endParaRPr sz="2083">
              <a:solidFill>
                <a:schemeClr val="dk1"/>
              </a:solidFill>
              <a:latin typeface="Georgia"/>
              <a:ea typeface="Georgia"/>
              <a:cs typeface="Georgia"/>
              <a:sym typeface="Georgia"/>
            </a:endParaRPr>
          </a:p>
          <a:p>
            <a:pPr indent="-331148" lvl="0" marL="457200" rtl="0" algn="l">
              <a:lnSpc>
                <a:spcPct val="115000"/>
              </a:lnSpc>
              <a:spcBef>
                <a:spcPts val="1000"/>
              </a:spcBef>
              <a:spcAft>
                <a:spcPts val="0"/>
              </a:spcAft>
              <a:buClr>
                <a:schemeClr val="dk1"/>
              </a:buClr>
              <a:buSzPct val="100000"/>
              <a:buFont typeface="Georgia"/>
              <a:buChar char="●"/>
            </a:pPr>
            <a:r>
              <a:rPr lang="en" sz="2083">
                <a:solidFill>
                  <a:schemeClr val="dk1"/>
                </a:solidFill>
                <a:latin typeface="Georgia"/>
                <a:ea typeface="Georgia"/>
                <a:cs typeface="Georgia"/>
                <a:sym typeface="Georgia"/>
              </a:rPr>
              <a:t>Alembic for Flask</a:t>
            </a:r>
            <a:endParaRPr sz="2083">
              <a:solidFill>
                <a:schemeClr val="dk1"/>
              </a:solidFill>
              <a:latin typeface="Georgia"/>
              <a:ea typeface="Georgia"/>
              <a:cs typeface="Georgia"/>
              <a:sym typeface="Georgia"/>
            </a:endParaRPr>
          </a:p>
          <a:p>
            <a:pPr indent="-228600" lvl="0" marL="457200" rtl="0" algn="l">
              <a:lnSpc>
                <a:spcPct val="115000"/>
              </a:lnSpc>
              <a:spcBef>
                <a:spcPts val="1000"/>
              </a:spcBef>
              <a:spcAft>
                <a:spcPts val="0"/>
              </a:spcAft>
              <a:buSzPct val="1000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235500" y="9130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6AA84F"/>
                </a:solidFill>
              </a:rPr>
              <a:t>Advertisement Page</a:t>
            </a:r>
            <a:endParaRPr>
              <a:solidFill>
                <a:srgbClr val="6AA84F"/>
              </a:solidFill>
            </a:endParaRPr>
          </a:p>
        </p:txBody>
      </p:sp>
      <p:pic>
        <p:nvPicPr>
          <p:cNvPr id="129" name="Google Shape;129;p24"/>
          <p:cNvPicPr preferRelativeResize="0"/>
          <p:nvPr/>
        </p:nvPicPr>
        <p:blipFill rotWithShape="1">
          <a:blip r:embed="rId3">
            <a:alphaModFix/>
          </a:blip>
          <a:srcRect b="5481" l="0" r="1583" t="9926"/>
          <a:stretch/>
        </p:blipFill>
        <p:spPr>
          <a:xfrm>
            <a:off x="235500" y="799025"/>
            <a:ext cx="4230523" cy="3818424"/>
          </a:xfrm>
          <a:prstGeom prst="rect">
            <a:avLst/>
          </a:prstGeom>
          <a:noFill/>
          <a:ln>
            <a:noFill/>
          </a:ln>
        </p:spPr>
      </p:pic>
      <p:pic>
        <p:nvPicPr>
          <p:cNvPr id="130" name="Google Shape;130;p24"/>
          <p:cNvPicPr preferRelativeResize="0"/>
          <p:nvPr/>
        </p:nvPicPr>
        <p:blipFill rotWithShape="1">
          <a:blip r:embed="rId4">
            <a:alphaModFix/>
          </a:blip>
          <a:srcRect b="34002" l="0" r="5059" t="9643"/>
          <a:stretch/>
        </p:blipFill>
        <p:spPr>
          <a:xfrm>
            <a:off x="4509739" y="799015"/>
            <a:ext cx="4230528" cy="2308859"/>
          </a:xfrm>
          <a:prstGeom prst="rect">
            <a:avLst/>
          </a:prstGeom>
          <a:noFill/>
          <a:ln>
            <a:noFill/>
          </a:ln>
        </p:spPr>
      </p:pic>
      <p:pic>
        <p:nvPicPr>
          <p:cNvPr id="131" name="Google Shape;131;p24"/>
          <p:cNvPicPr preferRelativeResize="0"/>
          <p:nvPr/>
        </p:nvPicPr>
        <p:blipFill rotWithShape="1">
          <a:blip r:embed="rId5">
            <a:alphaModFix/>
          </a:blip>
          <a:srcRect b="20592" l="0" r="2575" t="10728"/>
          <a:stretch/>
        </p:blipFill>
        <p:spPr>
          <a:xfrm>
            <a:off x="4509752" y="3042337"/>
            <a:ext cx="4312704" cy="17101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8E7CC3"/>
                </a:solidFill>
              </a:rPr>
              <a:t>Login Module</a:t>
            </a:r>
            <a:endParaRPr>
              <a:solidFill>
                <a:srgbClr val="8E7CC3"/>
              </a:solidFill>
            </a:endParaRPr>
          </a:p>
        </p:txBody>
      </p:sp>
      <p:sp>
        <p:nvSpPr>
          <p:cNvPr id="137" name="Google Shape;137;p2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p>
            <a:pPr indent="-330200" lvl="0" marL="457200" rtl="0" algn="l">
              <a:lnSpc>
                <a:spcPct val="105000"/>
              </a:lnSpc>
              <a:spcBef>
                <a:spcPts val="0"/>
              </a:spcBef>
              <a:spcAft>
                <a:spcPts val="0"/>
              </a:spcAft>
              <a:buClr>
                <a:schemeClr val="dk1"/>
              </a:buClr>
              <a:buSzPts val="1600"/>
              <a:buFont typeface="Georgia"/>
              <a:buChar char="●"/>
            </a:pPr>
            <a:r>
              <a:rPr lang="en" sz="1800">
                <a:solidFill>
                  <a:schemeClr val="dk1"/>
                </a:solidFill>
                <a:latin typeface="Georgia"/>
                <a:ea typeface="Georgia"/>
                <a:cs typeface="Georgia"/>
                <a:sym typeface="Georgia"/>
              </a:rPr>
              <a:t>Password is stored in a secured way using Hashing technique.</a:t>
            </a:r>
            <a:endParaRPr sz="1800">
              <a:solidFill>
                <a:schemeClr val="dk1"/>
              </a:solidFill>
              <a:latin typeface="Georgia"/>
              <a:ea typeface="Georgia"/>
              <a:cs typeface="Georgia"/>
              <a:sym typeface="Georgia"/>
            </a:endParaRPr>
          </a:p>
          <a:p>
            <a:pPr indent="0" lvl="0" marL="0" rtl="0" algn="l">
              <a:lnSpc>
                <a:spcPct val="105000"/>
              </a:lnSpc>
              <a:spcBef>
                <a:spcPts val="0"/>
              </a:spcBef>
              <a:spcAft>
                <a:spcPts val="0"/>
              </a:spcAft>
              <a:buNone/>
            </a:pPr>
            <a:r>
              <a:rPr lang="en" sz="1800">
                <a:solidFill>
                  <a:schemeClr val="dk1"/>
                </a:solidFill>
                <a:latin typeface="Georgia"/>
                <a:ea typeface="Georgia"/>
                <a:cs typeface="Georgia"/>
                <a:sym typeface="Georgia"/>
              </a:rPr>
              <a:t>	</a:t>
            </a:r>
            <a:br>
              <a:rPr lang="en" sz="1800">
                <a:solidFill>
                  <a:schemeClr val="dk1"/>
                </a:solidFill>
                <a:latin typeface="Georgia"/>
                <a:ea typeface="Georgia"/>
                <a:cs typeface="Georgia"/>
                <a:sym typeface="Georgia"/>
              </a:rPr>
            </a:br>
            <a:endParaRPr sz="1800">
              <a:solidFill>
                <a:schemeClr val="dk1"/>
              </a:solidFill>
              <a:latin typeface="Georgia"/>
              <a:ea typeface="Georgia"/>
              <a:cs typeface="Georgia"/>
              <a:sym typeface="Georgia"/>
            </a:endParaRPr>
          </a:p>
          <a:p>
            <a:pPr indent="-342900" lvl="0" marL="457200" rtl="0" algn="l">
              <a:lnSpc>
                <a:spcPct val="105000"/>
              </a:lnSpc>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Login credentials will be  provided only to a particular class of employees.</a:t>
            </a:r>
            <a:endParaRPr sz="1800">
              <a:solidFill>
                <a:schemeClr val="dk1"/>
              </a:solidFill>
              <a:latin typeface="Georgia"/>
              <a:ea typeface="Georgia"/>
              <a:cs typeface="Georgia"/>
              <a:sym typeface="Georgia"/>
            </a:endParaRPr>
          </a:p>
          <a:p>
            <a:pPr indent="-228600" lvl="0" marL="457200" rtl="0" algn="l">
              <a:lnSpc>
                <a:spcPct val="105000"/>
              </a:lnSpc>
              <a:spcBef>
                <a:spcPts val="0"/>
              </a:spcBef>
              <a:spcAft>
                <a:spcPts val="0"/>
              </a:spcAft>
              <a:buSzPts val="1400"/>
              <a:buNone/>
            </a:pPr>
            <a:r>
              <a:t/>
            </a:r>
            <a:endParaRPr sz="1800">
              <a:solidFill>
                <a:schemeClr val="dk1"/>
              </a:solidFill>
              <a:latin typeface="Georgia"/>
              <a:ea typeface="Georgia"/>
              <a:cs typeface="Georgia"/>
              <a:sym typeface="Georgia"/>
            </a:endParaRPr>
          </a:p>
          <a:p>
            <a:pPr indent="0" lvl="0" marL="139700" rtl="0" algn="l">
              <a:lnSpc>
                <a:spcPct val="105000"/>
              </a:lnSpc>
              <a:spcBef>
                <a:spcPts val="0"/>
              </a:spcBef>
              <a:spcAft>
                <a:spcPts val="0"/>
              </a:spcAft>
              <a:buSzPts val="1400"/>
              <a:buNone/>
            </a:pPr>
            <a:r>
              <a:t/>
            </a:r>
            <a:endParaRPr sz="1800">
              <a:solidFill>
                <a:schemeClr val="dk1"/>
              </a:solidFill>
              <a:latin typeface="Georgia"/>
              <a:ea typeface="Georgia"/>
              <a:cs typeface="Georgia"/>
              <a:sym typeface="Georgia"/>
            </a:endParaRPr>
          </a:p>
          <a:p>
            <a:pPr indent="-330200" lvl="0" marL="457200" rtl="0" algn="l">
              <a:lnSpc>
                <a:spcPct val="105000"/>
              </a:lnSpc>
              <a:spcBef>
                <a:spcPts val="0"/>
              </a:spcBef>
              <a:spcAft>
                <a:spcPts val="0"/>
              </a:spcAft>
              <a:buClr>
                <a:schemeClr val="dk1"/>
              </a:buClr>
              <a:buSzPts val="1600"/>
              <a:buFont typeface="Georgia"/>
              <a:buChar char="●"/>
            </a:pPr>
            <a:r>
              <a:rPr lang="en" sz="1800">
                <a:solidFill>
                  <a:schemeClr val="dk1"/>
                </a:solidFill>
                <a:latin typeface="Georgia"/>
                <a:ea typeface="Georgia"/>
                <a:cs typeface="Georgia"/>
                <a:sym typeface="Georgia"/>
              </a:rPr>
              <a:t>Once Logged in into the webapp it will remain logged in unless logged out manually.</a:t>
            </a:r>
            <a:endParaRPr sz="1600">
              <a:solidFill>
                <a:schemeClr val="dk1"/>
              </a:solidFill>
              <a:latin typeface="Georgia"/>
              <a:ea typeface="Georgia"/>
              <a:cs typeface="Georgia"/>
              <a:sym typeface="Georgia"/>
            </a:endParaRPr>
          </a:p>
        </p:txBody>
      </p:sp>
      <p:pic>
        <p:nvPicPr>
          <p:cNvPr id="138" name="Google Shape;138;p25"/>
          <p:cNvPicPr preferRelativeResize="0"/>
          <p:nvPr/>
        </p:nvPicPr>
        <p:blipFill rotWithShape="1">
          <a:blip r:embed="rId3">
            <a:alphaModFix/>
          </a:blip>
          <a:srcRect b="17185" l="18833" r="8416" t="16393"/>
          <a:stretch/>
        </p:blipFill>
        <p:spPr>
          <a:xfrm>
            <a:off x="201225" y="1262975"/>
            <a:ext cx="4558718" cy="34163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E599"/>
                </a:solidFill>
              </a:rPr>
              <a:t>Data Menu</a:t>
            </a:r>
            <a:endParaRPr>
              <a:solidFill>
                <a:srgbClr val="FFE599"/>
              </a:solidFill>
            </a:endParaRPr>
          </a:p>
        </p:txBody>
      </p:sp>
      <p:sp>
        <p:nvSpPr>
          <p:cNvPr id="144" name="Google Shape;144;p26"/>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Clr>
                <a:schemeClr val="dk1"/>
              </a:buClr>
              <a:buSzPts val="1900"/>
              <a:buFont typeface="Georgia"/>
              <a:buChar char="●"/>
            </a:pPr>
            <a:r>
              <a:rPr lang="en" sz="1900">
                <a:solidFill>
                  <a:schemeClr val="dk1"/>
                </a:solidFill>
                <a:latin typeface="Georgia"/>
                <a:ea typeface="Georgia"/>
                <a:cs typeface="Georgia"/>
                <a:sym typeface="Georgia"/>
              </a:rPr>
              <a:t>The data menu is home base for the REMS. All required pages can be navigated to from here.</a:t>
            </a:r>
            <a:endParaRPr sz="1900">
              <a:solidFill>
                <a:schemeClr val="dk1"/>
              </a:solidFill>
              <a:latin typeface="Georgia"/>
              <a:ea typeface="Georgia"/>
              <a:cs typeface="Georgia"/>
              <a:sym typeface="Georgia"/>
            </a:endParaRPr>
          </a:p>
          <a:p>
            <a:pPr indent="-349250" lvl="0" marL="457200" rtl="0" algn="l">
              <a:lnSpc>
                <a:spcPct val="150000"/>
              </a:lnSpc>
              <a:spcBef>
                <a:spcPts val="1000"/>
              </a:spcBef>
              <a:spcAft>
                <a:spcPts val="1000"/>
              </a:spcAft>
              <a:buClr>
                <a:schemeClr val="dk1"/>
              </a:buClr>
              <a:buSzPts val="1900"/>
              <a:buFont typeface="Georgia"/>
              <a:buChar char="●"/>
            </a:pPr>
            <a:r>
              <a:rPr lang="en" sz="1900">
                <a:solidFill>
                  <a:schemeClr val="dk1"/>
                </a:solidFill>
                <a:latin typeface="Georgia"/>
                <a:ea typeface="Georgia"/>
                <a:cs typeface="Georgia"/>
                <a:sym typeface="Georgia"/>
              </a:rPr>
              <a:t>The page is split into 2 sections, for data addition and storage, and for data inspection and deletion.</a:t>
            </a:r>
            <a:endParaRPr sz="1900">
              <a:solidFill>
                <a:schemeClr val="dk1"/>
              </a:solidFill>
              <a:latin typeface="Georgia"/>
              <a:ea typeface="Georgia"/>
              <a:cs typeface="Georgia"/>
              <a:sym typeface="Georgia"/>
            </a:endParaRPr>
          </a:p>
        </p:txBody>
      </p:sp>
      <p:pic>
        <p:nvPicPr>
          <p:cNvPr id="145" name="Google Shape;145;p26"/>
          <p:cNvPicPr preferRelativeResize="0"/>
          <p:nvPr/>
        </p:nvPicPr>
        <p:blipFill>
          <a:blip r:embed="rId3">
            <a:alphaModFix/>
          </a:blip>
          <a:stretch>
            <a:fillRect/>
          </a:stretch>
        </p:blipFill>
        <p:spPr>
          <a:xfrm>
            <a:off x="140150" y="1287525"/>
            <a:ext cx="4793950" cy="36173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93C47D"/>
                </a:solidFill>
              </a:rPr>
              <a:t>Data Addition and Storage</a:t>
            </a:r>
            <a:endParaRPr>
              <a:solidFill>
                <a:srgbClr val="93C47D"/>
              </a:solidFill>
            </a:endParaRPr>
          </a:p>
        </p:txBody>
      </p:sp>
      <p:sp>
        <p:nvSpPr>
          <p:cNvPr id="151" name="Google Shape;151;p27"/>
          <p:cNvSpPr txBox="1"/>
          <p:nvPr>
            <p:ph idx="1" type="body"/>
          </p:nvPr>
        </p:nvSpPr>
        <p:spPr>
          <a:xfrm>
            <a:off x="6236025" y="445025"/>
            <a:ext cx="2907900" cy="4494300"/>
          </a:xfrm>
          <a:prstGeom prst="rect">
            <a:avLst/>
          </a:prstGeom>
          <a:noFill/>
          <a:ln>
            <a:noFill/>
          </a:ln>
        </p:spPr>
        <p:txBody>
          <a:bodyPr anchorCtr="0" anchor="t" bIns="91425" lIns="91425" spcFirstLastPara="1" rIns="91425" wrap="square" tIns="91425">
            <a:normAutofit fontScale="85000"/>
          </a:bodyPr>
          <a:lstStyle/>
          <a:p>
            <a:pPr indent="-325755" lvl="0" marL="457200" rtl="0" algn="l">
              <a:lnSpc>
                <a:spcPct val="150000"/>
              </a:lnSpc>
              <a:spcBef>
                <a:spcPts val="1000"/>
              </a:spcBef>
              <a:spcAft>
                <a:spcPts val="0"/>
              </a:spcAft>
              <a:buClr>
                <a:schemeClr val="dk1"/>
              </a:buClr>
              <a:buSzPct val="100000"/>
              <a:buFont typeface="Georgia"/>
              <a:buChar char="●"/>
            </a:pPr>
            <a:r>
              <a:rPr lang="en">
                <a:solidFill>
                  <a:schemeClr val="dk1"/>
                </a:solidFill>
                <a:latin typeface="Georgia"/>
                <a:ea typeface="Georgia"/>
                <a:cs typeface="Georgia"/>
                <a:sym typeface="Georgia"/>
              </a:rPr>
              <a:t>Data addition Pages, let  the user enter information through forms.</a:t>
            </a:r>
            <a:endParaRPr>
              <a:solidFill>
                <a:schemeClr val="dk1"/>
              </a:solidFill>
              <a:latin typeface="Georgia"/>
              <a:ea typeface="Georgia"/>
              <a:cs typeface="Georgia"/>
              <a:sym typeface="Georgia"/>
            </a:endParaRPr>
          </a:p>
          <a:p>
            <a:pPr indent="-325755" lvl="0" marL="457200" rtl="0" algn="l">
              <a:lnSpc>
                <a:spcPct val="150000"/>
              </a:lnSpc>
              <a:spcBef>
                <a:spcPts val="1000"/>
              </a:spcBef>
              <a:spcAft>
                <a:spcPts val="0"/>
              </a:spcAft>
              <a:buClr>
                <a:schemeClr val="dk1"/>
              </a:buClr>
              <a:buSzPct val="100000"/>
              <a:buFont typeface="Georgia"/>
              <a:buChar char="●"/>
            </a:pPr>
            <a:r>
              <a:rPr lang="en">
                <a:solidFill>
                  <a:schemeClr val="dk1"/>
                </a:solidFill>
                <a:latin typeface="Georgia"/>
                <a:ea typeface="Georgia"/>
                <a:cs typeface="Georgia"/>
                <a:sym typeface="Georgia"/>
              </a:rPr>
              <a:t>Upon clicking the submit button, the entered data is validated against the decided constraints and data is stored</a:t>
            </a:r>
            <a:endParaRPr>
              <a:solidFill>
                <a:schemeClr val="dk1"/>
              </a:solidFill>
              <a:latin typeface="Georgia"/>
              <a:ea typeface="Georgia"/>
              <a:cs typeface="Georgia"/>
              <a:sym typeface="Georgia"/>
            </a:endParaRPr>
          </a:p>
          <a:p>
            <a:pPr indent="-325755" lvl="0" marL="457200" rtl="0" algn="l">
              <a:lnSpc>
                <a:spcPct val="150000"/>
              </a:lnSpc>
              <a:spcBef>
                <a:spcPts val="1000"/>
              </a:spcBef>
              <a:spcAft>
                <a:spcPts val="1000"/>
              </a:spcAft>
              <a:buClr>
                <a:schemeClr val="dk1"/>
              </a:buClr>
              <a:buSzPct val="100000"/>
              <a:buFont typeface="Georgia"/>
              <a:buChar char="●"/>
            </a:pPr>
            <a:r>
              <a:rPr lang="en">
                <a:solidFill>
                  <a:schemeClr val="dk1"/>
                </a:solidFill>
                <a:latin typeface="Georgia"/>
                <a:ea typeface="Georgia"/>
                <a:cs typeface="Georgia"/>
                <a:sym typeface="Georgia"/>
              </a:rPr>
              <a:t>If not valid, the user is notified by the use of error pop-ups.</a:t>
            </a:r>
            <a:endParaRPr>
              <a:solidFill>
                <a:schemeClr val="dk1"/>
              </a:solidFill>
              <a:latin typeface="Georgia"/>
              <a:ea typeface="Georgia"/>
              <a:cs typeface="Georgia"/>
              <a:sym typeface="Georgia"/>
            </a:endParaRPr>
          </a:p>
        </p:txBody>
      </p:sp>
      <p:pic>
        <p:nvPicPr>
          <p:cNvPr id="152" name="Google Shape;152;p27"/>
          <p:cNvPicPr preferRelativeResize="0"/>
          <p:nvPr/>
        </p:nvPicPr>
        <p:blipFill rotWithShape="1">
          <a:blip r:embed="rId3">
            <a:alphaModFix/>
          </a:blip>
          <a:srcRect b="0" l="0" r="0" t="0"/>
          <a:stretch/>
        </p:blipFill>
        <p:spPr>
          <a:xfrm>
            <a:off x="135075" y="965772"/>
            <a:ext cx="5899378" cy="2702218"/>
          </a:xfrm>
          <a:prstGeom prst="rect">
            <a:avLst/>
          </a:prstGeom>
          <a:noFill/>
          <a:ln>
            <a:noFill/>
          </a:ln>
        </p:spPr>
      </p:pic>
      <p:pic>
        <p:nvPicPr>
          <p:cNvPr id="153" name="Google Shape;153;p27"/>
          <p:cNvPicPr preferRelativeResize="0"/>
          <p:nvPr/>
        </p:nvPicPr>
        <p:blipFill rotWithShape="1">
          <a:blip r:embed="rId4">
            <a:alphaModFix/>
          </a:blip>
          <a:srcRect b="0" l="0" r="0" t="0"/>
          <a:stretch/>
        </p:blipFill>
        <p:spPr>
          <a:xfrm>
            <a:off x="135075" y="3668000"/>
            <a:ext cx="5899378" cy="12711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CC4125"/>
                </a:solidFill>
              </a:rPr>
              <a:t>Data Search Filter</a:t>
            </a:r>
            <a:endParaRPr>
              <a:solidFill>
                <a:srgbClr val="CC4125"/>
              </a:solidFill>
            </a:endParaRPr>
          </a:p>
        </p:txBody>
      </p:sp>
      <p:pic>
        <p:nvPicPr>
          <p:cNvPr id="159" name="Google Shape;159;p28"/>
          <p:cNvPicPr preferRelativeResize="0"/>
          <p:nvPr/>
        </p:nvPicPr>
        <p:blipFill>
          <a:blip r:embed="rId3">
            <a:alphaModFix/>
          </a:blip>
          <a:stretch>
            <a:fillRect/>
          </a:stretch>
        </p:blipFill>
        <p:spPr>
          <a:xfrm>
            <a:off x="152400" y="1170125"/>
            <a:ext cx="4991101" cy="3820976"/>
          </a:xfrm>
          <a:prstGeom prst="rect">
            <a:avLst/>
          </a:prstGeom>
          <a:noFill/>
          <a:ln>
            <a:noFill/>
          </a:ln>
        </p:spPr>
      </p:pic>
      <p:sp>
        <p:nvSpPr>
          <p:cNvPr id="160" name="Google Shape;160;p28"/>
          <p:cNvSpPr txBox="1"/>
          <p:nvPr/>
        </p:nvSpPr>
        <p:spPr>
          <a:xfrm>
            <a:off x="5346000" y="1829050"/>
            <a:ext cx="3486300" cy="22524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Data filter mechanisms have been implemented, so it is possible to consume the data in an organised and meaningful manner.</a:t>
            </a:r>
            <a:endParaRPr sz="1800">
              <a:solidFill>
                <a:schemeClr val="dk1"/>
              </a:solidFill>
              <a:latin typeface="Georgia"/>
              <a:ea typeface="Georgia"/>
              <a:cs typeface="Georgia"/>
              <a:sym typeface="Georgia"/>
            </a:endParaRPr>
          </a:p>
          <a:p>
            <a:pPr indent="-342900" lvl="0" marL="457200" rtl="0" algn="l">
              <a:spcBef>
                <a:spcPts val="1000"/>
              </a:spcBef>
              <a:spcAft>
                <a:spcPts val="1000"/>
              </a:spcAft>
              <a:buClr>
                <a:schemeClr val="dk1"/>
              </a:buClr>
              <a:buSzPts val="1800"/>
              <a:buFont typeface="Georgia"/>
              <a:buChar char="●"/>
            </a:pPr>
            <a:r>
              <a:rPr lang="en" sz="1800">
                <a:solidFill>
                  <a:schemeClr val="dk1"/>
                </a:solidFill>
                <a:latin typeface="Georgia"/>
                <a:ea typeface="Georgia"/>
                <a:cs typeface="Georgia"/>
                <a:sym typeface="Georgia"/>
              </a:rPr>
              <a:t>It also helps to save time in searching for relevant data.</a:t>
            </a:r>
            <a:endParaRPr sz="1800">
              <a:solidFill>
                <a:schemeClr val="dk1"/>
              </a:solidFill>
              <a:latin typeface="Georgia"/>
              <a:ea typeface="Georgia"/>
              <a:cs typeface="Georgia"/>
              <a:sym typeface="Georgi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A64D79"/>
                </a:solidFill>
              </a:rPr>
              <a:t>Data Viewing and Deletion</a:t>
            </a:r>
            <a:endParaRPr>
              <a:solidFill>
                <a:srgbClr val="A64D79"/>
              </a:solidFill>
            </a:endParaRPr>
          </a:p>
        </p:txBody>
      </p:sp>
      <p:pic>
        <p:nvPicPr>
          <p:cNvPr id="166" name="Google Shape;166;p29"/>
          <p:cNvPicPr preferRelativeResize="0"/>
          <p:nvPr/>
        </p:nvPicPr>
        <p:blipFill>
          <a:blip r:embed="rId3">
            <a:alphaModFix/>
          </a:blip>
          <a:stretch>
            <a:fillRect/>
          </a:stretch>
        </p:blipFill>
        <p:spPr>
          <a:xfrm>
            <a:off x="75525" y="1017725"/>
            <a:ext cx="8992948" cy="2099150"/>
          </a:xfrm>
          <a:prstGeom prst="rect">
            <a:avLst/>
          </a:prstGeom>
          <a:noFill/>
          <a:ln>
            <a:noFill/>
          </a:ln>
        </p:spPr>
      </p:pic>
      <p:sp>
        <p:nvSpPr>
          <p:cNvPr id="167" name="Google Shape;167;p29"/>
          <p:cNvSpPr txBox="1"/>
          <p:nvPr/>
        </p:nvSpPr>
        <p:spPr>
          <a:xfrm>
            <a:off x="429650" y="3461725"/>
            <a:ext cx="8402700" cy="1144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Stored data can be viewed and inspected upon in an organized and meaningful manner.</a:t>
            </a:r>
            <a:endParaRPr sz="1800">
              <a:solidFill>
                <a:schemeClr val="dk1"/>
              </a:solidFill>
              <a:latin typeface="Georgia"/>
              <a:ea typeface="Georgia"/>
              <a:cs typeface="Georgia"/>
              <a:sym typeface="Georgia"/>
            </a:endParaRPr>
          </a:p>
          <a:p>
            <a:pPr indent="-342900" lvl="0" marL="457200" rtl="0" algn="l">
              <a:spcBef>
                <a:spcPts val="1000"/>
              </a:spcBef>
              <a:spcAft>
                <a:spcPts val="1000"/>
              </a:spcAft>
              <a:buClr>
                <a:schemeClr val="dk1"/>
              </a:buClr>
              <a:buSzPts val="1800"/>
              <a:buFont typeface="Georgia"/>
              <a:buChar char="●"/>
            </a:pPr>
            <a:r>
              <a:rPr lang="en" sz="1800">
                <a:solidFill>
                  <a:schemeClr val="dk1"/>
                </a:solidFill>
                <a:latin typeface="Georgia"/>
                <a:ea typeface="Georgia"/>
                <a:cs typeface="Georgia"/>
                <a:sym typeface="Georgia"/>
              </a:rPr>
              <a:t>Outdated or out of cycle data can be deleted according to the users will.</a:t>
            </a:r>
            <a:endParaRPr sz="1800">
              <a:solidFill>
                <a:schemeClr val="dk1"/>
              </a:solidFill>
              <a:latin typeface="Georgia"/>
              <a:ea typeface="Georgia"/>
              <a:cs typeface="Georgia"/>
              <a:sym typeface="Georgi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674EA7"/>
                </a:solidFill>
              </a:rPr>
              <a:t>Vacancy List</a:t>
            </a:r>
            <a:endParaRPr>
              <a:solidFill>
                <a:srgbClr val="674EA7"/>
              </a:solidFill>
            </a:endParaRPr>
          </a:p>
        </p:txBody>
      </p:sp>
      <p:sp>
        <p:nvSpPr>
          <p:cNvPr id="173" name="Google Shape;173;p30"/>
          <p:cNvSpPr txBox="1"/>
          <p:nvPr>
            <p:ph idx="1" type="body"/>
          </p:nvPr>
        </p:nvSpPr>
        <p:spPr>
          <a:xfrm>
            <a:off x="5444836" y="1149927"/>
            <a:ext cx="3387464" cy="3418948"/>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chemeClr val="dk1"/>
              </a:buClr>
              <a:buSzPts val="1800"/>
              <a:buFont typeface="Georgia"/>
              <a:buChar char="●"/>
            </a:pPr>
            <a:r>
              <a:rPr lang="en">
                <a:solidFill>
                  <a:schemeClr val="dk1"/>
                </a:solidFill>
                <a:latin typeface="Georgia"/>
                <a:ea typeface="Georgia"/>
                <a:cs typeface="Georgia"/>
                <a:sym typeface="Georgia"/>
              </a:rPr>
              <a:t>Displays the list of vacant homes available in different </a:t>
            </a:r>
            <a:r>
              <a:rPr lang="en">
                <a:solidFill>
                  <a:schemeClr val="dk1"/>
                </a:solidFill>
                <a:latin typeface="Georgia"/>
                <a:ea typeface="Georgia"/>
                <a:cs typeface="Georgia"/>
                <a:sym typeface="Georgia"/>
              </a:rPr>
              <a:t>apartments,along with their details</a:t>
            </a:r>
            <a:endParaRPr sz="1800">
              <a:solidFill>
                <a:schemeClr val="dk1"/>
              </a:solidFill>
              <a:latin typeface="Georgia"/>
              <a:ea typeface="Georgia"/>
              <a:cs typeface="Georgia"/>
              <a:sym typeface="Georgia"/>
            </a:endParaRPr>
          </a:p>
          <a:p>
            <a:pPr indent="0" lvl="0" marL="114300" rtl="0" algn="l">
              <a:lnSpc>
                <a:spcPct val="115000"/>
              </a:lnSpc>
              <a:spcBef>
                <a:spcPts val="0"/>
              </a:spcBef>
              <a:spcAft>
                <a:spcPts val="0"/>
              </a:spcAft>
              <a:buSzPts val="1800"/>
              <a:buNone/>
            </a:pPr>
            <a:r>
              <a:t/>
            </a:r>
            <a:endParaRPr sz="1800">
              <a:solidFill>
                <a:schemeClr val="dk1"/>
              </a:solidFill>
              <a:latin typeface="Georgia"/>
              <a:ea typeface="Georgia"/>
              <a:cs typeface="Georgia"/>
              <a:sym typeface="Georgia"/>
            </a:endParaRPr>
          </a:p>
          <a:p>
            <a:pPr indent="-342900" lvl="0" marL="457200" rtl="0" algn="l">
              <a:lnSpc>
                <a:spcPct val="115000"/>
              </a:lnSpc>
              <a:spcBef>
                <a:spcPts val="0"/>
              </a:spcBef>
              <a:spcAft>
                <a:spcPts val="0"/>
              </a:spcAft>
              <a:buClr>
                <a:schemeClr val="dk1"/>
              </a:buClr>
              <a:buSzPts val="1800"/>
              <a:buFont typeface="Georgia"/>
              <a:buChar char="●"/>
            </a:pPr>
            <a:r>
              <a:rPr lang="en">
                <a:solidFill>
                  <a:schemeClr val="dk1"/>
                </a:solidFill>
                <a:latin typeface="Georgia"/>
                <a:ea typeface="Georgia"/>
                <a:cs typeface="Georgia"/>
                <a:sym typeface="Georgia"/>
              </a:rPr>
              <a:t>More info button displays</a:t>
            </a:r>
            <a:r>
              <a:rPr lang="en" sz="1800">
                <a:solidFill>
                  <a:schemeClr val="dk1"/>
                </a:solidFill>
                <a:latin typeface="Georgia"/>
                <a:ea typeface="Georgia"/>
                <a:cs typeface="Georgia"/>
                <a:sym typeface="Georgia"/>
              </a:rPr>
              <a:t> </a:t>
            </a:r>
            <a:r>
              <a:rPr lang="en">
                <a:solidFill>
                  <a:schemeClr val="dk1"/>
                </a:solidFill>
                <a:latin typeface="Georgia"/>
                <a:ea typeface="Georgia"/>
                <a:cs typeface="Georgia"/>
                <a:sym typeface="Georgia"/>
              </a:rPr>
              <a:t>the information specific to the particular apartment that home is located in.</a:t>
            </a:r>
            <a:endParaRPr>
              <a:solidFill>
                <a:schemeClr val="dk1"/>
              </a:solidFill>
              <a:latin typeface="Georgia"/>
              <a:ea typeface="Georgia"/>
              <a:cs typeface="Georgia"/>
              <a:sym typeface="Georgia"/>
            </a:endParaRPr>
          </a:p>
          <a:p>
            <a:pPr indent="0" lvl="0" marL="114300" rtl="0" algn="l">
              <a:lnSpc>
                <a:spcPct val="115000"/>
              </a:lnSpc>
              <a:spcBef>
                <a:spcPts val="0"/>
              </a:spcBef>
              <a:spcAft>
                <a:spcPts val="0"/>
              </a:spcAft>
              <a:buSzPts val="1800"/>
              <a:buNone/>
            </a:pPr>
            <a:r>
              <a:t/>
            </a:r>
            <a:endParaRPr>
              <a:latin typeface="Georgia"/>
              <a:ea typeface="Georgia"/>
              <a:cs typeface="Georgia"/>
              <a:sym typeface="Georgia"/>
            </a:endParaRPr>
          </a:p>
        </p:txBody>
      </p:sp>
      <p:pic>
        <p:nvPicPr>
          <p:cNvPr id="174" name="Google Shape;174;p30"/>
          <p:cNvPicPr preferRelativeResize="0"/>
          <p:nvPr/>
        </p:nvPicPr>
        <p:blipFill rotWithShape="1">
          <a:blip r:embed="rId3">
            <a:alphaModFix/>
          </a:blip>
          <a:srcRect b="0" l="0" r="0" t="0"/>
          <a:stretch/>
        </p:blipFill>
        <p:spPr>
          <a:xfrm>
            <a:off x="187036" y="1149927"/>
            <a:ext cx="5170690" cy="319243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1C232"/>
                </a:solidFill>
              </a:rPr>
              <a:t>Apartment information</a:t>
            </a:r>
            <a:endParaRPr>
              <a:solidFill>
                <a:srgbClr val="F1C232"/>
              </a:solidFill>
            </a:endParaRPr>
          </a:p>
        </p:txBody>
      </p:sp>
      <p:pic>
        <p:nvPicPr>
          <p:cNvPr id="180" name="Google Shape;180;p31"/>
          <p:cNvPicPr preferRelativeResize="0"/>
          <p:nvPr/>
        </p:nvPicPr>
        <p:blipFill rotWithShape="1">
          <a:blip r:embed="rId3">
            <a:alphaModFix/>
          </a:blip>
          <a:srcRect b="0" l="-2600" r="2600" t="0"/>
          <a:stretch/>
        </p:blipFill>
        <p:spPr>
          <a:xfrm>
            <a:off x="78450" y="1017725"/>
            <a:ext cx="5200076" cy="3870400"/>
          </a:xfrm>
          <a:prstGeom prst="rect">
            <a:avLst/>
          </a:prstGeom>
          <a:noFill/>
          <a:ln>
            <a:noFill/>
          </a:ln>
        </p:spPr>
      </p:pic>
      <p:sp>
        <p:nvSpPr>
          <p:cNvPr id="181" name="Google Shape;181;p31"/>
          <p:cNvSpPr txBox="1"/>
          <p:nvPr/>
        </p:nvSpPr>
        <p:spPr>
          <a:xfrm>
            <a:off x="5567100" y="1189600"/>
            <a:ext cx="3265200" cy="3391500"/>
          </a:xfrm>
          <a:prstGeom prst="rect">
            <a:avLst/>
          </a:prstGeom>
          <a:noFill/>
          <a:ln>
            <a:noFill/>
          </a:ln>
        </p:spPr>
        <p:txBody>
          <a:bodyPr anchorCtr="0" anchor="t" bIns="91425" lIns="91425" spcFirstLastPara="1" rIns="91425" wrap="square" tIns="91425">
            <a:spAutoFit/>
          </a:bodyPr>
          <a:lstStyle/>
          <a:p>
            <a:pPr indent="-355600" lvl="0" marL="457200" rtl="0" algn="l">
              <a:spcBef>
                <a:spcPts val="100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Upon clicking on more info buttons in the advertisement page, users can see information specific to a apartment </a:t>
            </a:r>
            <a:r>
              <a:rPr lang="en" sz="2000">
                <a:solidFill>
                  <a:schemeClr val="dk1"/>
                </a:solidFill>
                <a:latin typeface="Georgia"/>
                <a:ea typeface="Georgia"/>
                <a:cs typeface="Georgia"/>
                <a:sym typeface="Georgia"/>
              </a:rPr>
              <a:t>building.</a:t>
            </a:r>
            <a:endParaRPr sz="2000">
              <a:solidFill>
                <a:schemeClr val="dk1"/>
              </a:solidFill>
              <a:latin typeface="Georgia"/>
              <a:ea typeface="Georgia"/>
              <a:cs typeface="Georgia"/>
              <a:sym typeface="Georgia"/>
            </a:endParaRPr>
          </a:p>
          <a:p>
            <a:pPr indent="-355600" lvl="0" marL="457200" rtl="0" algn="l">
              <a:spcBef>
                <a:spcPts val="1000"/>
              </a:spcBef>
              <a:spcAft>
                <a:spcPts val="1000"/>
              </a:spcAft>
              <a:buClr>
                <a:schemeClr val="dk1"/>
              </a:buClr>
              <a:buSzPts val="2000"/>
              <a:buFont typeface="Georgia"/>
              <a:buChar char="●"/>
            </a:pPr>
            <a:r>
              <a:rPr lang="en" sz="2000">
                <a:solidFill>
                  <a:schemeClr val="dk1"/>
                </a:solidFill>
                <a:latin typeface="Georgia"/>
                <a:ea typeface="Georgia"/>
                <a:cs typeface="Georgia"/>
                <a:sym typeface="Georgia"/>
              </a:rPr>
              <a:t>This is another advertising feature, which was requested from the client side.</a:t>
            </a:r>
            <a:endParaRPr sz="2000">
              <a:solidFill>
                <a:schemeClr val="dk1"/>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About the Client</a:t>
            </a:r>
            <a:endParaRPr/>
          </a:p>
        </p:txBody>
      </p:sp>
      <p:sp>
        <p:nvSpPr>
          <p:cNvPr id="66" name="Google Shape;66;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t/>
            </a:r>
            <a:endParaRPr/>
          </a:p>
        </p:txBody>
      </p:sp>
      <p:sp>
        <p:nvSpPr>
          <p:cNvPr id="67" name="Google Shape;67;p14"/>
          <p:cNvSpPr/>
          <p:nvPr/>
        </p:nvSpPr>
        <p:spPr>
          <a:xfrm>
            <a:off x="476250" y="1152475"/>
            <a:ext cx="7941699" cy="861451"/>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F1C232"/>
                </a:solidFill>
                <a:latin typeface="EB Garamond"/>
              </a:rPr>
              <a:t>Sri Lalithambigai Apartments</a:t>
            </a:r>
          </a:p>
        </p:txBody>
      </p:sp>
      <p:sp>
        <p:nvSpPr>
          <p:cNvPr id="68" name="Google Shape;68;p14"/>
          <p:cNvSpPr txBox="1"/>
          <p:nvPr/>
        </p:nvSpPr>
        <p:spPr>
          <a:xfrm>
            <a:off x="395700" y="2289200"/>
            <a:ext cx="8352600" cy="1877700"/>
          </a:xfrm>
          <a:prstGeom prst="rect">
            <a:avLst/>
          </a:prstGeom>
          <a:noFill/>
          <a:ln>
            <a:noFill/>
          </a:ln>
        </p:spPr>
        <p:txBody>
          <a:bodyPr anchorCtr="0" anchor="t" bIns="91425" lIns="91425" spcFirstLastPara="1" rIns="91425" wrap="square" tIns="91425">
            <a:spAutoFit/>
          </a:bodyPr>
          <a:lstStyle/>
          <a:p>
            <a:pPr indent="-368300" lvl="0" marL="457200" marR="0" rtl="0" algn="l">
              <a:lnSpc>
                <a:spcPct val="200000"/>
              </a:lnSpc>
              <a:spcBef>
                <a:spcPts val="0"/>
              </a:spcBef>
              <a:spcAft>
                <a:spcPts val="0"/>
              </a:spcAft>
              <a:buClr>
                <a:schemeClr val="dk1"/>
              </a:buClr>
              <a:buSzPts val="2200"/>
              <a:buFont typeface="Georgia"/>
              <a:buChar char="●"/>
            </a:pPr>
            <a:r>
              <a:rPr b="0" i="0" lang="en" sz="2200" u="none" cap="none" strike="noStrike">
                <a:solidFill>
                  <a:schemeClr val="dk1"/>
                </a:solidFill>
                <a:latin typeface="Georgia"/>
                <a:ea typeface="Georgia"/>
                <a:cs typeface="Georgia"/>
                <a:sym typeface="Georgia"/>
              </a:rPr>
              <a:t>A privately owned Apartment complex</a:t>
            </a:r>
            <a:endParaRPr b="0" i="0" sz="2200" u="none" cap="none" strike="noStrike">
              <a:solidFill>
                <a:schemeClr val="dk1"/>
              </a:solidFill>
              <a:latin typeface="Georgia"/>
              <a:ea typeface="Georgia"/>
              <a:cs typeface="Georgia"/>
              <a:sym typeface="Georgia"/>
            </a:endParaRPr>
          </a:p>
          <a:p>
            <a:pPr indent="-368300" lvl="0" marL="457200" marR="0" rtl="0" algn="l">
              <a:lnSpc>
                <a:spcPct val="200000"/>
              </a:lnSpc>
              <a:spcBef>
                <a:spcPts val="0"/>
              </a:spcBef>
              <a:spcAft>
                <a:spcPts val="0"/>
              </a:spcAft>
              <a:buClr>
                <a:schemeClr val="dk1"/>
              </a:buClr>
              <a:buSzPts val="2200"/>
              <a:buFont typeface="Georgia"/>
              <a:buChar char="●"/>
            </a:pPr>
            <a:r>
              <a:rPr b="0" i="0" lang="en" sz="2200" u="none" cap="none" strike="noStrike">
                <a:solidFill>
                  <a:schemeClr val="dk1"/>
                </a:solidFill>
                <a:latin typeface="Georgia"/>
                <a:ea typeface="Georgia"/>
                <a:cs typeface="Georgia"/>
                <a:sym typeface="Georgia"/>
              </a:rPr>
              <a:t>Based in Southern Tamil Nadu</a:t>
            </a:r>
            <a:endParaRPr b="0" i="0" sz="2200" u="none" cap="none" strike="noStrike">
              <a:solidFill>
                <a:schemeClr val="dk1"/>
              </a:solidFill>
              <a:latin typeface="Georgia"/>
              <a:ea typeface="Georgia"/>
              <a:cs typeface="Georgia"/>
              <a:sym typeface="Georgia"/>
            </a:endParaRPr>
          </a:p>
          <a:p>
            <a:pPr indent="-368300" lvl="0" marL="457200" marR="0" rtl="0" algn="l">
              <a:lnSpc>
                <a:spcPct val="200000"/>
              </a:lnSpc>
              <a:spcBef>
                <a:spcPts val="0"/>
              </a:spcBef>
              <a:spcAft>
                <a:spcPts val="0"/>
              </a:spcAft>
              <a:buClr>
                <a:schemeClr val="dk1"/>
              </a:buClr>
              <a:buSzPts val="2200"/>
              <a:buFont typeface="Georgia"/>
              <a:buChar char="●"/>
            </a:pPr>
            <a:r>
              <a:rPr b="0" i="0" lang="en" sz="2200" u="none" cap="none" strike="noStrike">
                <a:solidFill>
                  <a:schemeClr val="dk1"/>
                </a:solidFill>
                <a:latin typeface="Georgia"/>
                <a:ea typeface="Georgia"/>
                <a:cs typeface="Georgia"/>
                <a:sym typeface="Georgia"/>
              </a:rPr>
              <a:t>Looking to actively expand </a:t>
            </a:r>
            <a:endParaRPr b="0" i="0" sz="2200" u="none" cap="none" strike="noStrike">
              <a:solidFill>
                <a:schemeClr val="dk1"/>
              </a:solidFill>
              <a:latin typeface="Georgia"/>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2"/>
          <p:cNvSpPr txBox="1"/>
          <p:nvPr>
            <p:ph type="title"/>
          </p:nvPr>
        </p:nvSpPr>
        <p:spPr>
          <a:xfrm>
            <a:off x="311700" y="42216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93C47D"/>
                </a:solidFill>
              </a:rPr>
              <a:t>Future Improvements</a:t>
            </a:r>
            <a:endParaRPr>
              <a:solidFill>
                <a:srgbClr val="93C47D"/>
              </a:solidFill>
            </a:endParaRPr>
          </a:p>
        </p:txBody>
      </p:sp>
      <p:sp>
        <p:nvSpPr>
          <p:cNvPr id="187" name="Google Shape;187;p3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chemeClr val="dk1"/>
              </a:buClr>
              <a:buSzPts val="1800"/>
              <a:buChar char="●"/>
            </a:pPr>
            <a:r>
              <a:rPr lang="en" sz="2400">
                <a:solidFill>
                  <a:schemeClr val="dk1"/>
                </a:solidFill>
              </a:rPr>
              <a:t>Deletion of related data, ie when a House is deleted, the tenant record of that house can also be erased.</a:t>
            </a:r>
            <a:endParaRPr sz="2400">
              <a:solidFill>
                <a:schemeClr val="dk1"/>
              </a:solidFill>
            </a:endParaRPr>
          </a:p>
          <a:p>
            <a:pPr indent="-381000" lvl="0" marL="457200" rtl="0" algn="l">
              <a:lnSpc>
                <a:spcPct val="115000"/>
              </a:lnSpc>
              <a:spcBef>
                <a:spcPts val="1000"/>
              </a:spcBef>
              <a:spcAft>
                <a:spcPts val="0"/>
              </a:spcAft>
              <a:buClr>
                <a:schemeClr val="dk1"/>
              </a:buClr>
              <a:buSzPts val="2400"/>
              <a:buChar char="●"/>
            </a:pPr>
            <a:r>
              <a:rPr lang="en" sz="2400">
                <a:solidFill>
                  <a:schemeClr val="dk1"/>
                </a:solidFill>
              </a:rPr>
              <a:t>Search Filter options can be applied to transaction viewing.</a:t>
            </a:r>
            <a:endParaRPr sz="2400">
              <a:solidFill>
                <a:schemeClr val="dk1"/>
              </a:solidFill>
            </a:endParaRPr>
          </a:p>
          <a:p>
            <a:pPr indent="-381000" lvl="0" marL="457200" rtl="0" algn="l">
              <a:lnSpc>
                <a:spcPct val="115000"/>
              </a:lnSpc>
              <a:spcBef>
                <a:spcPts val="1000"/>
              </a:spcBef>
              <a:spcAft>
                <a:spcPts val="1000"/>
              </a:spcAft>
              <a:buClr>
                <a:schemeClr val="dk1"/>
              </a:buClr>
              <a:buSzPts val="2400"/>
              <a:buChar char="●"/>
            </a:pPr>
            <a:r>
              <a:rPr lang="en" sz="2400">
                <a:solidFill>
                  <a:schemeClr val="dk1"/>
                </a:solidFill>
              </a:rPr>
              <a:t>Feature to add apartments.</a:t>
            </a:r>
            <a:endParaRPr sz="24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CC4125"/>
                </a:solidFill>
              </a:rPr>
              <a:t>Client Feedback</a:t>
            </a:r>
            <a:endParaRPr>
              <a:solidFill>
                <a:srgbClr val="CC4125"/>
              </a:solidFill>
            </a:endParaRPr>
          </a:p>
          <a:p>
            <a:pPr indent="0" lvl="0" marL="0" rtl="0" algn="l">
              <a:spcBef>
                <a:spcPts val="0"/>
              </a:spcBef>
              <a:spcAft>
                <a:spcPts val="0"/>
              </a:spcAft>
              <a:buNone/>
            </a:pPr>
            <a:r>
              <a:t/>
            </a:r>
            <a:endParaRPr/>
          </a:p>
        </p:txBody>
      </p:sp>
      <p:pic>
        <p:nvPicPr>
          <p:cNvPr id="193" name="Google Shape;193;p33"/>
          <p:cNvPicPr preferRelativeResize="0"/>
          <p:nvPr/>
        </p:nvPicPr>
        <p:blipFill>
          <a:blip r:embed="rId3">
            <a:alphaModFix/>
          </a:blip>
          <a:stretch>
            <a:fillRect/>
          </a:stretch>
        </p:blipFill>
        <p:spPr>
          <a:xfrm>
            <a:off x="152400" y="1170125"/>
            <a:ext cx="4467404" cy="3820975"/>
          </a:xfrm>
          <a:prstGeom prst="rect">
            <a:avLst/>
          </a:prstGeom>
          <a:noFill/>
          <a:ln>
            <a:noFill/>
          </a:ln>
        </p:spPr>
      </p:pic>
      <p:pic>
        <p:nvPicPr>
          <p:cNvPr id="194" name="Google Shape;194;p33"/>
          <p:cNvPicPr preferRelativeResize="0"/>
          <p:nvPr/>
        </p:nvPicPr>
        <p:blipFill>
          <a:blip r:embed="rId4">
            <a:alphaModFix/>
          </a:blip>
          <a:stretch>
            <a:fillRect/>
          </a:stretch>
        </p:blipFill>
        <p:spPr>
          <a:xfrm>
            <a:off x="4710829" y="1427900"/>
            <a:ext cx="4219396" cy="347772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p:nvPr/>
        </p:nvSpPr>
        <p:spPr>
          <a:xfrm>
            <a:off x="691426" y="1962150"/>
            <a:ext cx="7760572" cy="1219973"/>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Thank You</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93C47D"/>
                </a:solidFill>
              </a:rPr>
              <a:t>Client Requirement</a:t>
            </a:r>
            <a:endParaRPr>
              <a:solidFill>
                <a:srgbClr val="93C47D"/>
              </a:solidFill>
            </a:endParaRPr>
          </a:p>
        </p:txBody>
      </p:sp>
      <p:sp>
        <p:nvSpPr>
          <p:cNvPr id="74" name="Google Shape;74;p15"/>
          <p:cNvSpPr txBox="1"/>
          <p:nvPr>
            <p:ph idx="1" type="body"/>
          </p:nvPr>
        </p:nvSpPr>
        <p:spPr>
          <a:xfrm>
            <a:off x="311700" y="1189450"/>
            <a:ext cx="8520600" cy="3416400"/>
          </a:xfrm>
          <a:prstGeom prst="rect">
            <a:avLst/>
          </a:prstGeom>
          <a:noFill/>
          <a:ln>
            <a:noFill/>
          </a:ln>
        </p:spPr>
        <p:txBody>
          <a:bodyPr anchorCtr="0" anchor="t" bIns="91425" lIns="91425" spcFirstLastPara="1" rIns="91425" wrap="square" tIns="91425">
            <a:normAutofit lnSpcReduction="10000"/>
          </a:bodyPr>
          <a:lstStyle/>
          <a:p>
            <a:pPr indent="-355600" lvl="0" marL="457200" rtl="0" algn="l">
              <a:lnSpc>
                <a:spcPct val="115000"/>
              </a:lnSpc>
              <a:spcBef>
                <a:spcPts val="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A Software to digitally manage standard operations of Real Estate management.</a:t>
            </a:r>
            <a:endParaRPr sz="2000">
              <a:solidFill>
                <a:schemeClr val="dk1"/>
              </a:solidFill>
              <a:latin typeface="Georgia"/>
              <a:ea typeface="Georgia"/>
              <a:cs typeface="Georgia"/>
              <a:sym typeface="Georgia"/>
            </a:endParaRPr>
          </a:p>
          <a:p>
            <a:pPr indent="-355600" lvl="1" marL="1371600" rtl="0" algn="l">
              <a:lnSpc>
                <a:spcPct val="150000"/>
              </a:lnSpc>
              <a:spcBef>
                <a:spcPts val="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Handling Housing Expansions</a:t>
            </a:r>
            <a:endParaRPr sz="2000">
              <a:solidFill>
                <a:schemeClr val="dk1"/>
              </a:solidFill>
              <a:latin typeface="Georgia"/>
              <a:ea typeface="Georgia"/>
              <a:cs typeface="Georgia"/>
              <a:sym typeface="Georgia"/>
            </a:endParaRPr>
          </a:p>
          <a:p>
            <a:pPr indent="-355600" lvl="1" marL="1371600" rtl="0" algn="l">
              <a:lnSpc>
                <a:spcPct val="150000"/>
              </a:lnSpc>
              <a:spcBef>
                <a:spcPts val="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Record keeping of  Tenant data.</a:t>
            </a:r>
            <a:endParaRPr sz="2000">
              <a:solidFill>
                <a:schemeClr val="dk1"/>
              </a:solidFill>
              <a:latin typeface="Georgia"/>
              <a:ea typeface="Georgia"/>
              <a:cs typeface="Georgia"/>
              <a:sym typeface="Georgia"/>
            </a:endParaRPr>
          </a:p>
          <a:p>
            <a:pPr indent="-355600" lvl="1" marL="1371600" rtl="0" algn="l">
              <a:lnSpc>
                <a:spcPct val="150000"/>
              </a:lnSpc>
              <a:spcBef>
                <a:spcPts val="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Storage of  everyday transactional data.</a:t>
            </a:r>
            <a:endParaRPr sz="2000">
              <a:solidFill>
                <a:schemeClr val="dk1"/>
              </a:solidFill>
              <a:latin typeface="Georgia"/>
              <a:ea typeface="Georgia"/>
              <a:cs typeface="Georgia"/>
              <a:sym typeface="Georgia"/>
            </a:endParaRPr>
          </a:p>
          <a:p>
            <a:pPr indent="-355600" lvl="1" marL="1371600" rtl="0" algn="l">
              <a:lnSpc>
                <a:spcPct val="150000"/>
              </a:lnSpc>
              <a:spcBef>
                <a:spcPts val="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An advertising page for the apartment to lure future tenants.</a:t>
            </a:r>
            <a:endParaRPr sz="2000">
              <a:solidFill>
                <a:schemeClr val="dk1"/>
              </a:solidFill>
              <a:latin typeface="Georgia"/>
              <a:ea typeface="Georgia"/>
              <a:cs typeface="Georgia"/>
              <a:sym typeface="Georgia"/>
            </a:endParaRPr>
          </a:p>
          <a:p>
            <a:pPr indent="-355600" lvl="0" marL="914400" rtl="0" algn="l">
              <a:lnSpc>
                <a:spcPct val="150000"/>
              </a:lnSpc>
              <a:spcBef>
                <a:spcPts val="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Data storage must strictly adhere to the the rules of the apartments.</a:t>
            </a:r>
            <a:endParaRPr sz="2000">
              <a:solidFill>
                <a:schemeClr val="dk1"/>
              </a:solidFill>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93C47D"/>
                </a:solidFill>
              </a:rPr>
              <a:t>Client Requirement</a:t>
            </a:r>
            <a:endParaRPr>
              <a:solidFill>
                <a:srgbClr val="93C47D"/>
              </a:solidFill>
            </a:endParaRPr>
          </a:p>
        </p:txBody>
      </p:sp>
      <p:sp>
        <p:nvSpPr>
          <p:cNvPr id="80" name="Google Shape;80;p16"/>
          <p:cNvSpPr txBox="1"/>
          <p:nvPr>
            <p:ph idx="1" type="body"/>
          </p:nvPr>
        </p:nvSpPr>
        <p:spPr>
          <a:xfrm>
            <a:off x="311700" y="1189450"/>
            <a:ext cx="8520600" cy="3416400"/>
          </a:xfrm>
          <a:prstGeom prst="rect">
            <a:avLst/>
          </a:prstGeom>
          <a:noFill/>
          <a:ln>
            <a:noFill/>
          </a:ln>
        </p:spPr>
        <p:txBody>
          <a:bodyPr anchorCtr="0" anchor="t" bIns="91425" lIns="91425" spcFirstLastPara="1" rIns="91425" wrap="square" tIns="91425">
            <a:normAutofit/>
          </a:bodyPr>
          <a:lstStyle/>
          <a:p>
            <a:pPr indent="-355600" lvl="0" marL="457200" rtl="0" algn="l">
              <a:lnSpc>
                <a:spcPct val="150000"/>
              </a:lnSpc>
              <a:spcBef>
                <a:spcPts val="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Provisionality to have multiple employees update changes to the system.</a:t>
            </a:r>
            <a:endParaRPr sz="2000">
              <a:solidFill>
                <a:schemeClr val="dk1"/>
              </a:solidFill>
              <a:latin typeface="Georgia"/>
              <a:ea typeface="Georgia"/>
              <a:cs typeface="Georgia"/>
              <a:sym typeface="Georgia"/>
            </a:endParaRPr>
          </a:p>
          <a:p>
            <a:pPr indent="-355600" lvl="0" marL="457200" rtl="0" algn="l">
              <a:lnSpc>
                <a:spcPct val="150000"/>
              </a:lnSpc>
              <a:spcBef>
                <a:spcPts val="100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All employees to be given their own login credentials to access the system.</a:t>
            </a:r>
            <a:endParaRPr sz="2000">
              <a:solidFill>
                <a:schemeClr val="dk1"/>
              </a:solidFill>
              <a:latin typeface="Georgia"/>
              <a:ea typeface="Georgia"/>
              <a:cs typeface="Georgia"/>
              <a:sym typeface="Georgia"/>
            </a:endParaRPr>
          </a:p>
          <a:p>
            <a:pPr indent="-355600" lvl="0" marL="457200" rtl="0" algn="l">
              <a:lnSpc>
                <a:spcPct val="150000"/>
              </a:lnSpc>
              <a:spcBef>
                <a:spcPts val="100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The software should be scalable and should perform irrespective of the scale of attributes involved.</a:t>
            </a:r>
            <a:endParaRPr sz="2000">
              <a:solidFill>
                <a:schemeClr val="dk1"/>
              </a:solidFill>
              <a:latin typeface="Georgia"/>
              <a:ea typeface="Georgia"/>
              <a:cs typeface="Georgia"/>
              <a:sym typeface="Georgia"/>
            </a:endParaRPr>
          </a:p>
          <a:p>
            <a:pPr indent="0" lvl="0" marL="914400" rtl="0" algn="l">
              <a:lnSpc>
                <a:spcPct val="150000"/>
              </a:lnSpc>
              <a:spcBef>
                <a:spcPts val="1200"/>
              </a:spcBef>
              <a:spcAft>
                <a:spcPts val="1200"/>
              </a:spcAft>
              <a:buSzPts val="1800"/>
              <a:buNone/>
            </a:pPr>
            <a:r>
              <a:t/>
            </a:r>
            <a:endParaRPr sz="2000">
              <a:solidFill>
                <a:schemeClr val="dk1"/>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674EA7"/>
                </a:solidFill>
              </a:rPr>
              <a:t>Software Proposed</a:t>
            </a:r>
            <a:endParaRPr>
              <a:solidFill>
                <a:srgbClr val="674EA7"/>
              </a:solidFill>
            </a:endParaRPr>
          </a:p>
        </p:txBody>
      </p:sp>
      <p:sp>
        <p:nvSpPr>
          <p:cNvPr id="86" name="Google Shape;86;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55600" lvl="0" marL="457200" rtl="0" algn="l">
              <a:lnSpc>
                <a:spcPct val="150000"/>
              </a:lnSpc>
              <a:spcBef>
                <a:spcPts val="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Website through which Tenant,transactional and maintenance data about apartments can be managed.</a:t>
            </a:r>
            <a:endParaRPr sz="2000">
              <a:solidFill>
                <a:schemeClr val="dk1"/>
              </a:solidFill>
              <a:latin typeface="Georgia"/>
              <a:ea typeface="Georgia"/>
              <a:cs typeface="Georgia"/>
              <a:sym typeface="Georgia"/>
            </a:endParaRPr>
          </a:p>
          <a:p>
            <a:pPr indent="-355600" lvl="0" marL="457200" rtl="0" algn="l">
              <a:lnSpc>
                <a:spcPct val="150000"/>
              </a:lnSpc>
              <a:spcBef>
                <a:spcPts val="100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The data will be stored in an organized and efficient manner.</a:t>
            </a:r>
            <a:endParaRPr sz="2000">
              <a:solidFill>
                <a:schemeClr val="dk1"/>
              </a:solidFill>
              <a:latin typeface="Georgia"/>
              <a:ea typeface="Georgia"/>
              <a:cs typeface="Georgia"/>
              <a:sym typeface="Georgia"/>
            </a:endParaRPr>
          </a:p>
          <a:p>
            <a:pPr indent="-355600" lvl="0" marL="457200" rtl="0" algn="l">
              <a:lnSpc>
                <a:spcPct val="150000"/>
              </a:lnSpc>
              <a:spcBef>
                <a:spcPts val="100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The website will also act as an advertising platform to highlight the features, facilities and services offered by the Apartment.</a:t>
            </a:r>
            <a:endParaRPr sz="2000">
              <a:solidFill>
                <a:schemeClr val="dk1"/>
              </a:solidFill>
              <a:latin typeface="Georgia"/>
              <a:ea typeface="Georgia"/>
              <a:cs typeface="Georgia"/>
              <a:sym typeface="Georgia"/>
            </a:endParaRPr>
          </a:p>
          <a:p>
            <a:pPr indent="0" lvl="0" marL="457200" rtl="0" algn="l">
              <a:lnSpc>
                <a:spcPct val="115000"/>
              </a:lnSpc>
              <a:spcBef>
                <a:spcPts val="1000"/>
              </a:spcBef>
              <a:spcAft>
                <a:spcPts val="1200"/>
              </a:spcAft>
              <a:buSzPts val="1800"/>
              <a:buNone/>
            </a:pPr>
            <a:r>
              <a:t/>
            </a:r>
            <a:endParaRPr sz="20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674EA7"/>
                </a:solidFill>
              </a:rPr>
              <a:t>Software Proposed</a:t>
            </a:r>
            <a:endParaRPr>
              <a:solidFill>
                <a:srgbClr val="674EA7"/>
              </a:solidFill>
            </a:endParaRPr>
          </a:p>
        </p:txBody>
      </p:sp>
      <p:sp>
        <p:nvSpPr>
          <p:cNvPr id="92" name="Google Shape;92;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55600" lvl="0" marL="457200" rtl="0" algn="l">
              <a:lnSpc>
                <a:spcPct val="150000"/>
              </a:lnSpc>
              <a:spcBef>
                <a:spcPts val="100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The rules and regulations of the apartment can also be highlighted in the website</a:t>
            </a:r>
            <a:endParaRPr sz="2000">
              <a:solidFill>
                <a:schemeClr val="dk1"/>
              </a:solidFill>
              <a:latin typeface="Georgia"/>
              <a:ea typeface="Georgia"/>
              <a:cs typeface="Georgia"/>
              <a:sym typeface="Georgia"/>
            </a:endParaRPr>
          </a:p>
          <a:p>
            <a:pPr indent="-355600" lvl="0" marL="457200" rtl="0" algn="l">
              <a:lnSpc>
                <a:spcPct val="150000"/>
              </a:lnSpc>
              <a:spcBef>
                <a:spcPts val="100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There will be a secure login capability which only employees with proper credentials can access.</a:t>
            </a:r>
            <a:endParaRPr sz="2000">
              <a:solidFill>
                <a:schemeClr val="dk1"/>
              </a:solidFill>
              <a:latin typeface="Georgia"/>
              <a:ea typeface="Georgia"/>
              <a:cs typeface="Georgia"/>
              <a:sym typeface="Georgia"/>
            </a:endParaRPr>
          </a:p>
          <a:p>
            <a:pPr indent="-355600" lvl="0" marL="457200" rtl="0" algn="l">
              <a:lnSpc>
                <a:spcPct val="150000"/>
              </a:lnSpc>
              <a:spcBef>
                <a:spcPts val="100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The UI will be simple to use.</a:t>
            </a:r>
            <a:endParaRPr sz="2000">
              <a:solidFill>
                <a:schemeClr val="dk1"/>
              </a:solidFill>
              <a:latin typeface="Georgia"/>
              <a:ea typeface="Georgia"/>
              <a:cs typeface="Georgia"/>
              <a:sym typeface="Georgia"/>
            </a:endParaRPr>
          </a:p>
          <a:p>
            <a:pPr indent="0" lvl="0" marL="457200" rtl="0" algn="l">
              <a:lnSpc>
                <a:spcPct val="115000"/>
              </a:lnSpc>
              <a:spcBef>
                <a:spcPts val="1000"/>
              </a:spcBef>
              <a:spcAft>
                <a:spcPts val="1200"/>
              </a:spcAft>
              <a:buSzPts val="1800"/>
              <a:buNone/>
            </a:pPr>
            <a:r>
              <a:t/>
            </a:r>
            <a:endParaRPr sz="20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A64D79"/>
                </a:solidFill>
              </a:rPr>
              <a:t>Team Structure</a:t>
            </a:r>
            <a:endParaRPr>
              <a:solidFill>
                <a:srgbClr val="A64D79"/>
              </a:solidFill>
            </a:endParaRPr>
          </a:p>
        </p:txBody>
      </p:sp>
      <p:sp>
        <p:nvSpPr>
          <p:cNvPr id="98" name="Google Shape;98;p1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55600" lvl="0" marL="457200" rtl="0" algn="l">
              <a:lnSpc>
                <a:spcPct val="115000"/>
              </a:lnSpc>
              <a:spcBef>
                <a:spcPts val="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Product Owner - V.Meganathan</a:t>
            </a:r>
            <a:endParaRPr sz="2000">
              <a:solidFill>
                <a:schemeClr val="dk1"/>
              </a:solidFill>
              <a:latin typeface="Georgia"/>
              <a:ea typeface="Georgia"/>
              <a:cs typeface="Georgia"/>
              <a:sym typeface="Georgia"/>
            </a:endParaRPr>
          </a:p>
          <a:p>
            <a:pPr indent="-355600" lvl="0" marL="457200" rtl="0" algn="l">
              <a:lnSpc>
                <a:spcPct val="115000"/>
              </a:lnSpc>
              <a:spcBef>
                <a:spcPts val="100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Scrum Master - Nandini R</a:t>
            </a:r>
            <a:endParaRPr sz="2000">
              <a:solidFill>
                <a:schemeClr val="dk1"/>
              </a:solidFill>
              <a:latin typeface="Georgia"/>
              <a:ea typeface="Georgia"/>
              <a:cs typeface="Georgia"/>
              <a:sym typeface="Georgia"/>
            </a:endParaRPr>
          </a:p>
          <a:p>
            <a:pPr indent="-355600" lvl="0" marL="457200" rtl="0" algn="l">
              <a:lnSpc>
                <a:spcPct val="150000"/>
              </a:lnSpc>
              <a:spcBef>
                <a:spcPts val="1000"/>
              </a:spcBef>
              <a:spcAft>
                <a:spcPts val="0"/>
              </a:spcAft>
              <a:buClr>
                <a:schemeClr val="dk1"/>
              </a:buClr>
              <a:buSzPts val="2000"/>
              <a:buFont typeface="Georgia"/>
              <a:buChar char="●"/>
            </a:pPr>
            <a:r>
              <a:rPr lang="en" sz="2000">
                <a:solidFill>
                  <a:schemeClr val="dk1"/>
                </a:solidFill>
                <a:latin typeface="Georgia"/>
                <a:ea typeface="Georgia"/>
                <a:cs typeface="Georgia"/>
                <a:sym typeface="Georgia"/>
              </a:rPr>
              <a:t>Development Team</a:t>
            </a:r>
            <a:endParaRPr sz="2000">
              <a:solidFill>
                <a:schemeClr val="dk1"/>
              </a:solidFill>
              <a:latin typeface="Georgia"/>
              <a:ea typeface="Georgia"/>
              <a:cs typeface="Georgia"/>
              <a:sym typeface="Georgia"/>
            </a:endParaRPr>
          </a:p>
          <a:p>
            <a:pPr indent="-342900" lvl="1" marL="914400" rtl="0" algn="l">
              <a:lnSpc>
                <a:spcPct val="150000"/>
              </a:lnSpc>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Nandini R </a:t>
            </a:r>
            <a:endParaRPr sz="1800">
              <a:solidFill>
                <a:schemeClr val="dk1"/>
              </a:solidFill>
              <a:latin typeface="Georgia"/>
              <a:ea typeface="Georgia"/>
              <a:cs typeface="Georgia"/>
              <a:sym typeface="Georgia"/>
            </a:endParaRPr>
          </a:p>
          <a:p>
            <a:pPr indent="-342900" lvl="1" marL="914400" rtl="0" algn="l">
              <a:lnSpc>
                <a:spcPct val="150000"/>
              </a:lnSpc>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Navaneetha Krishnan S</a:t>
            </a:r>
            <a:endParaRPr sz="1800">
              <a:solidFill>
                <a:schemeClr val="dk1"/>
              </a:solidFill>
              <a:latin typeface="Georgia"/>
              <a:ea typeface="Georgia"/>
              <a:cs typeface="Georgia"/>
              <a:sym typeface="Georgia"/>
            </a:endParaRPr>
          </a:p>
          <a:p>
            <a:pPr indent="-342900" lvl="1" marL="914400" rtl="0" algn="l">
              <a:lnSpc>
                <a:spcPct val="150000"/>
              </a:lnSpc>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Alagappan </a:t>
            </a:r>
            <a:endParaRPr sz="1800">
              <a:solidFill>
                <a:schemeClr val="dk1"/>
              </a:solidFill>
              <a:latin typeface="Georgia"/>
              <a:ea typeface="Georgia"/>
              <a:cs typeface="Georgia"/>
              <a:sym typeface="Georgia"/>
            </a:endParaRPr>
          </a:p>
          <a:p>
            <a:pPr indent="-342900" lvl="1" marL="914400" rtl="0" algn="l">
              <a:lnSpc>
                <a:spcPct val="150000"/>
              </a:lnSpc>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V.Meganathan</a:t>
            </a:r>
            <a:endParaRPr sz="1800">
              <a:solidFill>
                <a:schemeClr val="dk1"/>
              </a:solidFill>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674EA7"/>
                </a:solidFill>
              </a:rPr>
              <a:t>ROAD MAP </a:t>
            </a:r>
            <a:endParaRPr>
              <a:solidFill>
                <a:srgbClr val="674EA7"/>
              </a:solidFill>
            </a:endParaRPr>
          </a:p>
        </p:txBody>
      </p:sp>
      <p:pic>
        <p:nvPicPr>
          <p:cNvPr id="104" name="Google Shape;104;p20"/>
          <p:cNvPicPr preferRelativeResize="0"/>
          <p:nvPr/>
        </p:nvPicPr>
        <p:blipFill>
          <a:blip r:embed="rId3">
            <a:alphaModFix/>
          </a:blip>
          <a:stretch>
            <a:fillRect/>
          </a:stretch>
        </p:blipFill>
        <p:spPr>
          <a:xfrm>
            <a:off x="152400" y="1170125"/>
            <a:ext cx="8839200" cy="348807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rgbClr val="CC4125"/>
                </a:solidFill>
              </a:rPr>
              <a:t>Use case diagram</a:t>
            </a:r>
            <a:endParaRPr>
              <a:solidFill>
                <a:srgbClr val="CC4125"/>
              </a:solidFill>
            </a:endParaRPr>
          </a:p>
        </p:txBody>
      </p:sp>
      <p:sp>
        <p:nvSpPr>
          <p:cNvPr id="110" name="Google Shape;110;p21"/>
          <p:cNvSpPr txBox="1"/>
          <p:nvPr>
            <p:ph idx="1" type="body"/>
          </p:nvPr>
        </p:nvSpPr>
        <p:spPr>
          <a:xfrm>
            <a:off x="311700" y="1152475"/>
            <a:ext cx="2484840" cy="3416400"/>
          </a:xfrm>
          <a:prstGeom prst="rect">
            <a:avLst/>
          </a:prstGeom>
          <a:noFill/>
          <a:ln>
            <a:noFill/>
          </a:ln>
        </p:spPr>
        <p:txBody>
          <a:bodyPr anchorCtr="0" anchor="t" bIns="91425" lIns="91425" spcFirstLastPara="1" rIns="91425" wrap="square" tIns="91425">
            <a:normAutofit fontScale="40000" lnSpcReduction="10000"/>
          </a:bodyPr>
          <a:lstStyle/>
          <a:p>
            <a:pPr indent="0" lvl="0" marL="139700" rtl="0" algn="l">
              <a:lnSpc>
                <a:spcPct val="115000"/>
              </a:lnSpc>
              <a:spcBef>
                <a:spcPts val="0"/>
              </a:spcBef>
              <a:spcAft>
                <a:spcPts val="0"/>
              </a:spcAft>
              <a:buSzPct val="43750"/>
              <a:buNone/>
            </a:pPr>
            <a:r>
              <a:t/>
            </a:r>
            <a:endParaRPr sz="3200">
              <a:solidFill>
                <a:schemeClr val="dk1"/>
              </a:solidFill>
            </a:endParaRPr>
          </a:p>
          <a:p>
            <a:pPr indent="0" lvl="0" marL="139700" rtl="0" algn="l">
              <a:lnSpc>
                <a:spcPct val="115000"/>
              </a:lnSpc>
              <a:spcBef>
                <a:spcPts val="0"/>
              </a:spcBef>
              <a:spcAft>
                <a:spcPts val="0"/>
              </a:spcAft>
              <a:buSzPct val="43750"/>
              <a:buNone/>
            </a:pPr>
            <a:r>
              <a:t/>
            </a:r>
            <a:endParaRPr sz="3200">
              <a:solidFill>
                <a:schemeClr val="dk1"/>
              </a:solidFill>
            </a:endParaRPr>
          </a:p>
          <a:p>
            <a:pPr indent="-356870" lvl="0" marL="457200" rtl="0" algn="l">
              <a:lnSpc>
                <a:spcPct val="150000"/>
              </a:lnSpc>
              <a:spcBef>
                <a:spcPts val="0"/>
              </a:spcBef>
              <a:spcAft>
                <a:spcPts val="0"/>
              </a:spcAft>
              <a:buClr>
                <a:schemeClr val="dk1"/>
              </a:buClr>
              <a:buSzPct val="100000"/>
              <a:buFont typeface="Georgia"/>
              <a:buChar char="●"/>
            </a:pPr>
            <a:r>
              <a:rPr lang="en" sz="5050">
                <a:solidFill>
                  <a:schemeClr val="dk1"/>
                </a:solidFill>
                <a:latin typeface="Georgia"/>
                <a:ea typeface="Georgia"/>
                <a:cs typeface="Georgia"/>
                <a:sym typeface="Georgia"/>
              </a:rPr>
              <a:t>Housing-info</a:t>
            </a:r>
            <a:endParaRPr sz="5050">
              <a:solidFill>
                <a:schemeClr val="dk1"/>
              </a:solidFill>
              <a:latin typeface="Georgia"/>
              <a:ea typeface="Georgia"/>
              <a:cs typeface="Georgia"/>
              <a:sym typeface="Georgia"/>
            </a:endParaRPr>
          </a:p>
          <a:p>
            <a:pPr indent="-356870" lvl="0" marL="457200" rtl="0" algn="l">
              <a:lnSpc>
                <a:spcPct val="150000"/>
              </a:lnSpc>
              <a:spcBef>
                <a:spcPts val="0"/>
              </a:spcBef>
              <a:spcAft>
                <a:spcPts val="0"/>
              </a:spcAft>
              <a:buClr>
                <a:schemeClr val="dk1"/>
              </a:buClr>
              <a:buSzPct val="100000"/>
              <a:buFont typeface="Georgia"/>
              <a:buChar char="●"/>
            </a:pPr>
            <a:r>
              <a:rPr lang="en" sz="5050">
                <a:solidFill>
                  <a:schemeClr val="dk1"/>
                </a:solidFill>
                <a:latin typeface="Georgia"/>
                <a:ea typeface="Georgia"/>
                <a:cs typeface="Georgia"/>
                <a:sym typeface="Georgia"/>
              </a:rPr>
              <a:t>Login Module</a:t>
            </a:r>
            <a:endParaRPr sz="5050">
              <a:solidFill>
                <a:schemeClr val="dk1"/>
              </a:solidFill>
              <a:latin typeface="Georgia"/>
              <a:ea typeface="Georgia"/>
              <a:cs typeface="Georgia"/>
              <a:sym typeface="Georgia"/>
            </a:endParaRPr>
          </a:p>
          <a:p>
            <a:pPr indent="-356870" lvl="0" marL="457200" rtl="0" algn="l">
              <a:lnSpc>
                <a:spcPct val="150000"/>
              </a:lnSpc>
              <a:spcBef>
                <a:spcPts val="0"/>
              </a:spcBef>
              <a:spcAft>
                <a:spcPts val="0"/>
              </a:spcAft>
              <a:buClr>
                <a:schemeClr val="dk1"/>
              </a:buClr>
              <a:buSzPct val="100000"/>
              <a:buFont typeface="Georgia"/>
              <a:buChar char="●"/>
            </a:pPr>
            <a:r>
              <a:rPr lang="en" sz="5050">
                <a:solidFill>
                  <a:schemeClr val="dk1"/>
                </a:solidFill>
                <a:latin typeface="Georgia"/>
                <a:ea typeface="Georgia"/>
                <a:cs typeface="Georgia"/>
                <a:sym typeface="Georgia"/>
              </a:rPr>
              <a:t>Data Addition</a:t>
            </a:r>
            <a:endParaRPr sz="5050">
              <a:solidFill>
                <a:schemeClr val="dk1"/>
              </a:solidFill>
              <a:latin typeface="Georgia"/>
              <a:ea typeface="Georgia"/>
              <a:cs typeface="Georgia"/>
              <a:sym typeface="Georgia"/>
            </a:endParaRPr>
          </a:p>
          <a:p>
            <a:pPr indent="-356870" lvl="0" marL="457200" rtl="0" algn="l">
              <a:lnSpc>
                <a:spcPct val="150000"/>
              </a:lnSpc>
              <a:spcBef>
                <a:spcPts val="0"/>
              </a:spcBef>
              <a:spcAft>
                <a:spcPts val="0"/>
              </a:spcAft>
              <a:buClr>
                <a:schemeClr val="dk1"/>
              </a:buClr>
              <a:buSzPct val="100000"/>
              <a:buFont typeface="Georgia"/>
              <a:buChar char="●"/>
            </a:pPr>
            <a:r>
              <a:rPr lang="en" sz="5050">
                <a:solidFill>
                  <a:schemeClr val="dk1"/>
                </a:solidFill>
                <a:latin typeface="Georgia"/>
                <a:ea typeface="Georgia"/>
                <a:cs typeface="Georgia"/>
                <a:sym typeface="Georgia"/>
              </a:rPr>
              <a:t>Data Storage</a:t>
            </a:r>
            <a:endParaRPr sz="5050">
              <a:solidFill>
                <a:schemeClr val="dk1"/>
              </a:solidFill>
              <a:latin typeface="Georgia"/>
              <a:ea typeface="Georgia"/>
              <a:cs typeface="Georgia"/>
              <a:sym typeface="Georgia"/>
            </a:endParaRPr>
          </a:p>
          <a:p>
            <a:pPr indent="-356870" lvl="0" marL="457200" rtl="0" algn="l">
              <a:lnSpc>
                <a:spcPct val="150000"/>
              </a:lnSpc>
              <a:spcBef>
                <a:spcPts val="0"/>
              </a:spcBef>
              <a:spcAft>
                <a:spcPts val="0"/>
              </a:spcAft>
              <a:buClr>
                <a:schemeClr val="dk1"/>
              </a:buClr>
              <a:buSzPct val="100000"/>
              <a:buFont typeface="Georgia"/>
              <a:buChar char="●"/>
            </a:pPr>
            <a:r>
              <a:rPr lang="en" sz="5050">
                <a:solidFill>
                  <a:schemeClr val="dk1"/>
                </a:solidFill>
                <a:latin typeface="Georgia"/>
                <a:ea typeface="Georgia"/>
                <a:cs typeface="Georgia"/>
                <a:sym typeface="Georgia"/>
              </a:rPr>
              <a:t>Data Viewing</a:t>
            </a:r>
            <a:endParaRPr sz="5050">
              <a:solidFill>
                <a:schemeClr val="dk1"/>
              </a:solidFill>
              <a:latin typeface="Georgia"/>
              <a:ea typeface="Georgia"/>
              <a:cs typeface="Georgia"/>
              <a:sym typeface="Georgia"/>
            </a:endParaRPr>
          </a:p>
          <a:p>
            <a:pPr indent="-356870" lvl="0" marL="457200" rtl="0" algn="l">
              <a:lnSpc>
                <a:spcPct val="150000"/>
              </a:lnSpc>
              <a:spcBef>
                <a:spcPts val="0"/>
              </a:spcBef>
              <a:spcAft>
                <a:spcPts val="0"/>
              </a:spcAft>
              <a:buClr>
                <a:schemeClr val="dk1"/>
              </a:buClr>
              <a:buSzPct val="100000"/>
              <a:buFont typeface="Georgia"/>
              <a:buChar char="●"/>
            </a:pPr>
            <a:r>
              <a:rPr lang="en" sz="5050">
                <a:solidFill>
                  <a:schemeClr val="dk1"/>
                </a:solidFill>
                <a:latin typeface="Georgia"/>
                <a:ea typeface="Georgia"/>
                <a:cs typeface="Georgia"/>
                <a:sym typeface="Georgia"/>
              </a:rPr>
              <a:t>Data Removal</a:t>
            </a:r>
            <a:endParaRPr sz="5050">
              <a:solidFill>
                <a:schemeClr val="dk1"/>
              </a:solidFill>
              <a:latin typeface="Georgia"/>
              <a:ea typeface="Georgia"/>
              <a:cs typeface="Georgia"/>
              <a:sym typeface="Georgia"/>
            </a:endParaRPr>
          </a:p>
          <a:p>
            <a:pPr indent="0" lvl="0" marL="457200" rtl="0" algn="l">
              <a:lnSpc>
                <a:spcPct val="115000"/>
              </a:lnSpc>
              <a:spcBef>
                <a:spcPts val="0"/>
              </a:spcBef>
              <a:spcAft>
                <a:spcPts val="0"/>
              </a:spcAft>
              <a:buNone/>
            </a:pPr>
            <a:r>
              <a:t/>
            </a:r>
            <a:endParaRPr/>
          </a:p>
          <a:p>
            <a:pPr indent="-228600" lvl="0" marL="457200" rtl="0" algn="l">
              <a:lnSpc>
                <a:spcPct val="115000"/>
              </a:lnSpc>
              <a:spcBef>
                <a:spcPts val="0"/>
              </a:spcBef>
              <a:spcAft>
                <a:spcPts val="0"/>
              </a:spcAft>
              <a:buSzPct val="100000"/>
              <a:buFont typeface="Noto Sans Symbols"/>
              <a:buNone/>
            </a:pPr>
            <a:r>
              <a:t/>
            </a:r>
            <a:endParaRPr/>
          </a:p>
        </p:txBody>
      </p:sp>
      <p:pic>
        <p:nvPicPr>
          <p:cNvPr id="111" name="Google Shape;111;p21"/>
          <p:cNvPicPr preferRelativeResize="0"/>
          <p:nvPr/>
        </p:nvPicPr>
        <p:blipFill>
          <a:blip r:embed="rId3">
            <a:alphaModFix/>
          </a:blip>
          <a:stretch>
            <a:fillRect/>
          </a:stretch>
        </p:blipFill>
        <p:spPr>
          <a:xfrm>
            <a:off x="3557450" y="146200"/>
            <a:ext cx="5469025" cy="48510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